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526"/>
    <a:srgbClr val="AC2A2C"/>
    <a:srgbClr val="B72D2F"/>
    <a:srgbClr val="B52C2E"/>
    <a:srgbClr val="A7292A"/>
    <a:srgbClr val="9E2728"/>
    <a:srgbClr val="AD2A2C"/>
    <a:srgbClr val="B12B2D"/>
    <a:srgbClr val="9F2729"/>
    <a:srgbClr val="9D2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</a:t>
            </a:r>
            <a:r>
              <a:rPr lang="sk-SK" noProof="0" dirty="0" smtClean="0"/>
              <a:t>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Graf EKG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lavička sekci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09.03.2016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</a:t>
            </a:r>
            <a:r>
              <a:rPr lang="sk-SK" noProof="0" dirty="0" smtClean="0"/>
              <a:t>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09.03.2016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sk-SK" sz="5400" b="0" i="0" dirty="0" smtClean="0">
                <a:solidFill>
                  <a:srgbClr val="B82D2F"/>
                </a:solidFill>
                <a:latin typeface="Franklin Gothic Medium"/>
                <a:ea typeface="+mj-ea"/>
                <a:cs typeface="+mj-cs"/>
              </a:rPr>
              <a:t>Dobrý a zlý strom</a:t>
            </a:r>
            <a:endParaRPr lang="sk-SK" sz="5400" b="0" i="0" dirty="0">
              <a:solidFill>
                <a:srgbClr val="B82D2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sk-SK" sz="2000" b="0" i="0" baseline="0" dirty="0" err="1" smtClean="0"/>
              <a:t>Mt</a:t>
            </a:r>
            <a:r>
              <a:rPr lang="sk-SK" sz="2000" b="0" i="0" baseline="0" dirty="0" smtClean="0"/>
              <a:t> 7,16-20</a:t>
            </a:r>
          </a:p>
          <a:p>
            <a:pPr marL="0" indent="0" algn="l">
              <a:buNone/>
            </a:pPr>
            <a:r>
              <a:rPr lang="sk-SK" dirty="0" smtClean="0"/>
              <a:t>L 6,43-44</a:t>
            </a:r>
            <a:endParaRPr lang="sk-SK" sz="2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„Nie </a:t>
            </a:r>
            <a:r>
              <a:rPr lang="sk-SK" sz="6600" dirty="0"/>
              <a:t>každý,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môjho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/>
              <a:t>t</a:t>
            </a:r>
            <a:r>
              <a:rPr lang="sk-SK" sz="3600" dirty="0" smtClean="0"/>
              <a:t> 7,</a:t>
            </a:r>
            <a:r>
              <a:rPr lang="sk-SK" sz="3600" dirty="0" smtClean="0">
                <a:solidFill>
                  <a:srgbClr val="9E2728"/>
                </a:solidFill>
              </a:rPr>
              <a:t>2</a:t>
            </a:r>
            <a:r>
              <a:rPr lang="sk-SK" sz="3600" dirty="0" smtClean="0"/>
              <a:t>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540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</a:t>
            </a:r>
            <a:r>
              <a:rPr lang="sk-SK" sz="6600" dirty="0" smtClean="0">
                <a:solidFill>
                  <a:srgbClr val="B72D2F"/>
                </a:solidFill>
              </a:rPr>
              <a:t>Nie</a:t>
            </a:r>
            <a:r>
              <a:rPr lang="sk-SK" sz="6600" dirty="0" smtClean="0"/>
              <a:t> </a:t>
            </a:r>
            <a:r>
              <a:rPr lang="sk-SK" sz="6600" dirty="0"/>
              <a:t>každý,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/>
              <a:t>t</a:t>
            </a:r>
            <a:r>
              <a:rPr lang="sk-SK" sz="3600" dirty="0" smtClean="0"/>
              <a:t> 7,</a:t>
            </a:r>
            <a:r>
              <a:rPr lang="sk-SK" sz="3600" dirty="0" smtClean="0">
                <a:solidFill>
                  <a:srgbClr val="9E2728"/>
                </a:solidFill>
              </a:rPr>
              <a:t>2</a:t>
            </a:r>
            <a:r>
              <a:rPr lang="sk-SK" sz="3600" dirty="0" smtClean="0"/>
              <a:t>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903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</a:t>
            </a:r>
            <a:r>
              <a:rPr lang="sk-SK" sz="6600" dirty="0" smtClean="0">
                <a:solidFill>
                  <a:srgbClr val="B72D2F"/>
                </a:solidFill>
              </a:rPr>
              <a:t>Nie</a:t>
            </a:r>
            <a:r>
              <a:rPr lang="sk-SK" sz="6600" dirty="0" smtClean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/>
              <a:t>t</a:t>
            </a:r>
            <a:r>
              <a:rPr lang="sk-SK" sz="3600" dirty="0" smtClean="0"/>
              <a:t> </a:t>
            </a:r>
            <a:r>
              <a:rPr lang="sk-SK" sz="3600" dirty="0" smtClean="0">
                <a:solidFill>
                  <a:srgbClr val="9E2728"/>
                </a:solidFill>
              </a:rPr>
              <a:t>7</a:t>
            </a:r>
            <a:r>
              <a:rPr lang="sk-SK" sz="3600" dirty="0" smtClean="0"/>
              <a:t>,</a:t>
            </a:r>
            <a:r>
              <a:rPr lang="sk-SK" sz="3600" dirty="0" smtClean="0">
                <a:solidFill>
                  <a:srgbClr val="9E2728"/>
                </a:solidFill>
              </a:rPr>
              <a:t>2</a:t>
            </a:r>
            <a:r>
              <a:rPr lang="sk-SK" sz="3600" dirty="0" smtClean="0"/>
              <a:t>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5091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</a:t>
            </a:r>
            <a:r>
              <a:rPr lang="sk-SK" sz="6600" dirty="0" smtClean="0">
                <a:solidFill>
                  <a:srgbClr val="B72D2F"/>
                </a:solidFill>
              </a:rPr>
              <a:t>Nie</a:t>
            </a:r>
            <a:r>
              <a:rPr lang="sk-SK" sz="6600" dirty="0" smtClean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do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Otca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/>
              <a:t>t</a:t>
            </a:r>
            <a:r>
              <a:rPr lang="sk-SK" sz="3600" dirty="0" smtClean="0"/>
              <a:t> </a:t>
            </a:r>
            <a:r>
              <a:rPr lang="sk-SK" sz="3600" dirty="0" smtClean="0">
                <a:solidFill>
                  <a:srgbClr val="9E2728"/>
                </a:solidFill>
              </a:rPr>
              <a:t>7</a:t>
            </a:r>
            <a:r>
              <a:rPr lang="sk-SK" sz="3600" dirty="0" smtClean="0"/>
              <a:t>,</a:t>
            </a:r>
            <a:r>
              <a:rPr lang="sk-SK" sz="3600" dirty="0" smtClean="0">
                <a:solidFill>
                  <a:srgbClr val="9E2728"/>
                </a:solidFill>
              </a:rPr>
              <a:t>21</a:t>
            </a:r>
            <a:endParaRPr lang="sk-SK" sz="3600" dirty="0">
              <a:solidFill>
                <a:srgbClr val="9E2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</a:t>
            </a:r>
            <a:r>
              <a:rPr lang="sk-SK" sz="6600" dirty="0" smtClean="0">
                <a:solidFill>
                  <a:srgbClr val="B72D2F"/>
                </a:solidFill>
              </a:rPr>
              <a:t>Nie</a:t>
            </a:r>
            <a:r>
              <a:rPr lang="sk-SK" sz="6600" dirty="0" smtClean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</a:t>
            </a:r>
            <a:r>
              <a:rPr lang="sk-SK" sz="6600" dirty="0"/>
              <a:t>mi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52C2E"/>
                </a:solidFill>
              </a:rPr>
              <a:t>do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7292A"/>
                </a:solidFill>
              </a:rPr>
              <a:t>Otca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/>
              <a:t>t</a:t>
            </a:r>
            <a:r>
              <a:rPr lang="sk-SK" sz="3600" dirty="0" smtClean="0"/>
              <a:t> </a:t>
            </a:r>
            <a:r>
              <a:rPr lang="sk-SK" sz="3600" dirty="0" smtClean="0">
                <a:solidFill>
                  <a:srgbClr val="9E2728"/>
                </a:solidFill>
              </a:rPr>
              <a:t>7</a:t>
            </a:r>
            <a:r>
              <a:rPr lang="sk-SK" sz="3600" dirty="0" smtClean="0"/>
              <a:t>,</a:t>
            </a:r>
            <a:r>
              <a:rPr lang="sk-SK" sz="3600" dirty="0" smtClean="0">
                <a:solidFill>
                  <a:srgbClr val="9E2728"/>
                </a:solidFill>
              </a:rPr>
              <a:t>21</a:t>
            </a:r>
            <a:endParaRPr lang="sk-SK" sz="3600" dirty="0">
              <a:solidFill>
                <a:srgbClr val="9E2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</a:t>
            </a:r>
            <a:r>
              <a:rPr lang="sk-SK" sz="6600" dirty="0" smtClean="0">
                <a:solidFill>
                  <a:srgbClr val="B72D2F"/>
                </a:solidFill>
              </a:rPr>
              <a:t>Nie</a:t>
            </a:r>
            <a:r>
              <a:rPr lang="sk-SK" sz="6600" dirty="0" smtClean="0"/>
              <a:t> </a:t>
            </a:r>
            <a:r>
              <a:rPr lang="sk-SK" sz="6600" dirty="0">
                <a:solidFill>
                  <a:srgbClr val="B72D2F"/>
                </a:solidFill>
              </a:rPr>
              <a:t>každý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72D2F"/>
                </a:solidFill>
              </a:rPr>
              <a:t>kto mi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72D2F"/>
                </a:solidFill>
              </a:rPr>
              <a:t>hovorí</a:t>
            </a:r>
            <a:r>
              <a:rPr lang="sk-SK" sz="6600" dirty="0"/>
              <a:t>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! </a:t>
            </a:r>
            <a:r>
              <a:rPr lang="sk-SK" sz="6600" dirty="0">
                <a:solidFill>
                  <a:srgbClr val="B52C2E"/>
                </a:solidFill>
              </a:rPr>
              <a:t>vojde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52C2E"/>
                </a:solidFill>
              </a:rPr>
              <a:t>do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kráľovstva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>
                <a:solidFill>
                  <a:srgbClr val="AC2A2C"/>
                </a:solidFill>
              </a:rPr>
              <a:t>ale</a:t>
            </a:r>
            <a:r>
              <a:rPr lang="sk-SK" sz="6600" dirty="0" smtClean="0"/>
              <a:t> </a:t>
            </a:r>
            <a:r>
              <a:rPr lang="sk-SK" sz="6600" dirty="0">
                <a:solidFill>
                  <a:srgbClr val="AC2A2C"/>
                </a:solidFill>
              </a:rPr>
              <a:t>ten</a:t>
            </a:r>
            <a:r>
              <a:rPr lang="sk-SK" sz="6600" dirty="0"/>
              <a:t>, </a:t>
            </a:r>
            <a:r>
              <a:rPr lang="sk-SK" sz="6600" dirty="0">
                <a:solidFill>
                  <a:srgbClr val="AD2A2C"/>
                </a:solidFill>
              </a:rPr>
              <a:t>kto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C2A2C"/>
                </a:solidFill>
              </a:rPr>
              <a:t>vôľu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D2A2C"/>
                </a:solidFill>
              </a:rPr>
              <a:t>môjho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A7292A"/>
                </a:solidFill>
              </a:rPr>
              <a:t>Otca</a:t>
            </a:r>
            <a:r>
              <a:rPr lang="sk-SK" sz="6600" dirty="0"/>
              <a:t> </a:t>
            </a:r>
            <a:r>
              <a:rPr lang="sk-SK" sz="6600" dirty="0">
                <a:solidFill>
                  <a:srgbClr val="9F2729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solidFill>
                  <a:srgbClr val="9D2728"/>
                </a:solidFill>
              </a:rPr>
              <a:t>M</a:t>
            </a:r>
            <a:r>
              <a:rPr lang="sk-SK" sz="3600" dirty="0" err="1" smtClean="0">
                <a:solidFill>
                  <a:srgbClr val="972526"/>
                </a:solidFill>
              </a:rPr>
              <a:t>t</a:t>
            </a:r>
            <a:r>
              <a:rPr lang="sk-SK" sz="3600" dirty="0" smtClean="0"/>
              <a:t> </a:t>
            </a:r>
            <a:r>
              <a:rPr lang="sk-SK" sz="3600" dirty="0" smtClean="0">
                <a:solidFill>
                  <a:srgbClr val="9E2728"/>
                </a:solidFill>
              </a:rPr>
              <a:t>7</a:t>
            </a:r>
            <a:r>
              <a:rPr lang="sk-SK" sz="3600" dirty="0" smtClean="0"/>
              <a:t>,</a:t>
            </a:r>
            <a:r>
              <a:rPr lang="sk-SK" sz="3600" dirty="0" smtClean="0">
                <a:solidFill>
                  <a:srgbClr val="9E2728"/>
                </a:solidFill>
              </a:rPr>
              <a:t>21</a:t>
            </a:r>
            <a:endParaRPr lang="sk-SK" sz="3600" dirty="0">
              <a:solidFill>
                <a:srgbClr val="9E27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 koho bije tvoje srdce?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28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Prečítajme spolu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14" t="25265" r="42241" b="41385"/>
          <a:stretch/>
        </p:blipFill>
        <p:spPr>
          <a:xfrm>
            <a:off x="0" y="0"/>
            <a:ext cx="6699820" cy="6813376"/>
          </a:xfrm>
          <a:prstGeom prst="rect">
            <a:avLst/>
          </a:prstGeom>
        </p:spPr>
      </p:pic>
      <p:sp>
        <p:nvSpPr>
          <p:cNvPr id="6" name="Zástupný symbol tex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3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Otázka na 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Podľa čoho spoznáme, že máme zlé srdce?</a:t>
            </a:r>
            <a:endParaRPr lang="sk-SK" sz="3200" dirty="0"/>
          </a:p>
        </p:txBody>
      </p:sp>
      <p:pic>
        <p:nvPicPr>
          <p:cNvPr id="1026" name="Picture 2" descr="http://obrazky.4ever.sk/data/download/priroda/rastliny/plody/ovocie,-kosik,-hrusky,-pomarance,-jablka,-hrozno,-kiwi,-jahody,-broskyne,-marhule,-nektarinky-20266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-1"/>
          <a:stretch/>
        </p:blipFill>
        <p:spPr bwMode="auto">
          <a:xfrm>
            <a:off x="4439816" y="2132856"/>
            <a:ext cx="7416824" cy="48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Otázka na 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Čo je dobré a čo zlé?</a:t>
            </a:r>
            <a:endParaRPr lang="sk-SK" sz="3200" dirty="0"/>
          </a:p>
        </p:txBody>
      </p:sp>
      <p:pic>
        <p:nvPicPr>
          <p:cNvPr id="3074" name="Picture 2" descr="http://www.svet-oken.cz/cz/media/i/content/articles/Aktuality/otazni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2" y="1825625"/>
            <a:ext cx="4575175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Otázka na 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3301008" cy="4575175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 ktorej knihe sa dozvieme, čo je dobré a čo zlé?</a:t>
            </a:r>
            <a:endParaRPr lang="sk-SK" sz="3200" dirty="0"/>
          </a:p>
        </p:txBody>
      </p:sp>
      <p:pic>
        <p:nvPicPr>
          <p:cNvPr id="2050" name="Picture 2" descr="http://mulheradventista.com/wp-content/uploads/2012/04/bib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616874"/>
            <a:ext cx="7189440" cy="51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Vymaľuj dobrý strom a ovocie, ktoré na ňom narástlo. 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86" t="20487" r="41615" b="19846"/>
          <a:stretch/>
        </p:blipFill>
        <p:spPr>
          <a:xfrm>
            <a:off x="-1" y="1"/>
            <a:ext cx="6436493" cy="6858000"/>
          </a:xfrm>
          <a:prstGeom prst="rect">
            <a:avLst/>
          </a:prstGeo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6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„Nie </a:t>
            </a:r>
            <a:r>
              <a:rPr lang="sk-SK" sz="6600" dirty="0"/>
              <a:t>každý, kto mi hovorí: Pane, Pane! vojde do kráľovstva nebeského,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/>
              <a:t>ten, kto činí vôľu môjho Otca 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Mt</a:t>
            </a:r>
            <a:r>
              <a:rPr lang="sk-SK" sz="3600" dirty="0" smtClean="0"/>
              <a:t> 7,21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069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„Nie </a:t>
            </a:r>
            <a:r>
              <a:rPr lang="sk-SK" sz="6600" dirty="0"/>
              <a:t>každý, kto mi hovorí: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0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/>
              <a:t>ten, kto činí vôľu môjho Otca 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Mt</a:t>
            </a:r>
            <a:r>
              <a:rPr lang="sk-SK" sz="3600" dirty="0" smtClean="0"/>
              <a:t> 7,21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0777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9925744" cy="4601516"/>
          </a:xfrm>
        </p:spPr>
        <p:txBody>
          <a:bodyPr>
            <a:noAutofit/>
          </a:bodyPr>
          <a:lstStyle/>
          <a:p>
            <a:r>
              <a:rPr lang="sk-SK" sz="6600" dirty="0" smtClean="0"/>
              <a:t>„Nie </a:t>
            </a:r>
            <a:r>
              <a:rPr lang="sk-SK" sz="6600" dirty="0"/>
              <a:t>každý, kto mi hovorí: </a:t>
            </a:r>
            <a:r>
              <a:rPr lang="sk-SK" sz="6600" dirty="0">
                <a:solidFill>
                  <a:srgbClr val="B52C2E"/>
                </a:solidFill>
              </a:rPr>
              <a:t>Pane</a:t>
            </a:r>
            <a:r>
              <a:rPr lang="sk-SK" sz="6600" dirty="0"/>
              <a:t>, Pane! vojde do kráľovstva </a:t>
            </a:r>
            <a:r>
              <a:rPr lang="sk-SK" sz="6600" dirty="0">
                <a:solidFill>
                  <a:srgbClr val="B12B2D"/>
                </a:solidFill>
              </a:rPr>
              <a:t>nebeského</a:t>
            </a:r>
            <a:r>
              <a:rPr lang="sk-SK" sz="6600" dirty="0"/>
              <a:t>, </a:t>
            </a:r>
            <a:r>
              <a:rPr lang="sk-SK" sz="6600" dirty="0" smtClean="0"/>
              <a:t/>
            </a:r>
            <a:br>
              <a:rPr lang="sk-SK" sz="6600" dirty="0" smtClean="0"/>
            </a:br>
            <a:r>
              <a:rPr lang="sk-SK" sz="6600" dirty="0" smtClean="0"/>
              <a:t>ale </a:t>
            </a:r>
            <a:r>
              <a:rPr lang="sk-SK" sz="6600" dirty="0"/>
              <a:t>ten, kto </a:t>
            </a:r>
            <a:r>
              <a:rPr lang="sk-SK" sz="6600" dirty="0">
                <a:solidFill>
                  <a:srgbClr val="A9292B"/>
                </a:solidFill>
              </a:rPr>
              <a:t>činí</a:t>
            </a:r>
            <a:r>
              <a:rPr lang="sk-SK" sz="6600" dirty="0"/>
              <a:t> vôľu môjho Otca </a:t>
            </a:r>
            <a:r>
              <a:rPr lang="sk-SK" sz="6600" dirty="0">
                <a:solidFill>
                  <a:srgbClr val="A7292A"/>
                </a:solidFill>
              </a:rPr>
              <a:t>nebeského</a:t>
            </a:r>
            <a:r>
              <a:rPr lang="sk-SK" sz="6600" dirty="0" smtClean="0"/>
              <a:t>.“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Mt</a:t>
            </a:r>
            <a:r>
              <a:rPr lang="sk-SK" sz="3600" dirty="0" smtClean="0"/>
              <a:t> 7,</a:t>
            </a:r>
            <a:r>
              <a:rPr lang="sk-SK" sz="3600" dirty="0" smtClean="0">
                <a:solidFill>
                  <a:srgbClr val="952526"/>
                </a:solidFill>
              </a:rPr>
              <a:t>2</a:t>
            </a:r>
            <a:r>
              <a:rPr lang="sk-SK" sz="3600" dirty="0" smtClean="0"/>
              <a:t>1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463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so zdravotníckou tematikou (širokouhlý formát)</Template>
  <TotalTime>0</TotalTime>
  <Words>236</Words>
  <Application>Microsoft Office PowerPoint</Application>
  <PresentationFormat>Širokouhlá</PresentationFormat>
  <Paragraphs>30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Franklin Gothic Medium</vt:lpstr>
      <vt:lpstr>Wingdings</vt:lpstr>
      <vt:lpstr>MedicalHealth_16x9</vt:lpstr>
      <vt:lpstr>Dobrý a zlý strom</vt:lpstr>
      <vt:lpstr>Prečítajme spolu</vt:lpstr>
      <vt:lpstr>Otázka na opakovanie</vt:lpstr>
      <vt:lpstr>Otázka na opakovanie</vt:lpstr>
      <vt:lpstr>Otázka na opakovanie</vt:lpstr>
      <vt:lpstr>Vymaľuj dobrý strom a ovocie, ktoré na ňom narástlo. 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„Nie každý, kto mi hovorí: Pane, Pane! vojde do kráľovstva nebeského,  ale ten, kto činí vôľu môjho Otca nebeského.“</vt:lpstr>
      <vt:lpstr>Pre koho bije tvoje srdce?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2016-03-09T08:40:21Z</dcterms:created>
  <dcterms:modified xsi:type="dcterms:W3CDTF">2016-03-09T09:12:58Z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