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1"/>
  </p:sldMasterIdLst>
  <p:sldIdLst>
    <p:sldId id="256" r:id="rId2"/>
    <p:sldId id="257" r:id="rId3"/>
    <p:sldId id="259" r:id="rId4"/>
    <p:sldId id="260" r:id="rId5"/>
    <p:sldId id="261" r:id="rId6"/>
    <p:sldId id="258" r:id="rId7"/>
    <p:sldId id="262" r:id="rId8"/>
    <p:sldId id="263" r:id="rId9"/>
    <p:sldId id="264" r:id="rId10"/>
    <p:sldId id="266" r:id="rId11"/>
    <p:sldId id="265" r:id="rId12"/>
    <p:sldId id="267" r:id="rId13"/>
    <p:sldId id="268" r:id="rId14"/>
    <p:sldId id="269" r:id="rId15"/>
    <p:sldId id="270" r:id="rId16"/>
    <p:sldId id="271" r:id="rId17"/>
    <p:sldId id="272"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2" d="100"/>
          <a:sy n="112" d="100"/>
        </p:scale>
        <p:origin x="414"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á snímka">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sk-SK"/>
              <a:t>Upravte štýly predlohy textu</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sk-SK"/>
              <a:t>Upravte štýl predlohy podnadpisov</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9/13/2018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z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k-SK"/>
              <a:t>Upravte štýly predlohy textu</a:t>
            </a:r>
            <a:endParaRPr lang="en-US" dirty="0"/>
          </a:p>
        </p:txBody>
      </p:sp>
      <p:sp>
        <p:nvSpPr>
          <p:cNvPr id="3" name="Vertical Text Placeholder 2"/>
          <p:cNvSpPr>
            <a:spLocks noGrp="1"/>
          </p:cNvSpPr>
          <p:nvPr>
            <p:ph type="body" orient="vert" idx="1"/>
          </p:nvPr>
        </p:nvSpPr>
        <p:spPr/>
        <p:txBody>
          <a:bodyPr vert="eaVert" anchor="t"/>
          <a:lstStyle/>
          <a:p>
            <a:pPr lvl="0"/>
            <a:r>
              <a:rPr lang="sk-SK"/>
              <a:t>Upravte štýl predlohy textu.</a:t>
            </a:r>
          </a:p>
          <a:p>
            <a:pPr lvl="1"/>
            <a:r>
              <a:rPr lang="sk-SK"/>
              <a:t>Druhá úroveň</a:t>
            </a:r>
          </a:p>
          <a:p>
            <a:pPr lvl="2"/>
            <a:r>
              <a:rPr lang="sk-SK"/>
              <a:t>Tretia úroveň</a:t>
            </a:r>
          </a:p>
          <a:p>
            <a:pPr lvl="3"/>
            <a:r>
              <a:rPr lang="sk-SK"/>
              <a:t>Štvrtá úroveň</a:t>
            </a:r>
          </a:p>
          <a:p>
            <a:pPr lvl="4"/>
            <a:r>
              <a:rPr lang="sk-SK"/>
              <a:t>Piata úroveň</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9/13/2018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Z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sk-SK"/>
              <a:t>Upravte štýly predlohy textu</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sk-SK"/>
              <a:t>Upravte štýl predlohy textu.</a:t>
            </a:r>
          </a:p>
          <a:p>
            <a:pPr lvl="1"/>
            <a:r>
              <a:rPr lang="sk-SK"/>
              <a:t>Druhá úroveň</a:t>
            </a:r>
          </a:p>
          <a:p>
            <a:pPr lvl="2"/>
            <a:r>
              <a:rPr lang="sk-SK"/>
              <a:t>Tretia úroveň</a:t>
            </a:r>
          </a:p>
          <a:p>
            <a:pPr lvl="3"/>
            <a:r>
              <a:rPr lang="sk-SK"/>
              <a:t>Štvrtá úroveň</a:t>
            </a:r>
          </a:p>
          <a:p>
            <a:pPr lvl="4"/>
            <a:r>
              <a:rPr lang="sk-SK"/>
              <a:t>Piata úroveň</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9/13/2018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k-SK"/>
              <a:t>Upravte štýly predlohy textu</a:t>
            </a:r>
            <a:endParaRPr lang="en-US" dirty="0"/>
          </a:p>
        </p:txBody>
      </p:sp>
      <p:sp>
        <p:nvSpPr>
          <p:cNvPr id="3" name="Content Placeholder 2"/>
          <p:cNvSpPr>
            <a:spLocks noGrp="1"/>
          </p:cNvSpPr>
          <p:nvPr>
            <p:ph idx="1"/>
          </p:nvPr>
        </p:nvSpPr>
        <p:spPr/>
        <p:txBody>
          <a:bodyPr/>
          <a:lstStyle/>
          <a:p>
            <a:pPr lvl="0"/>
            <a:r>
              <a:rPr lang="sk-SK"/>
              <a:t>Upravte štýl predlohy textu.</a:t>
            </a:r>
          </a:p>
          <a:p>
            <a:pPr lvl="1"/>
            <a:r>
              <a:rPr lang="sk-SK"/>
              <a:t>Druhá úroveň</a:t>
            </a:r>
          </a:p>
          <a:p>
            <a:pPr lvl="2"/>
            <a:r>
              <a:rPr lang="sk-SK"/>
              <a:t>Tretia úroveň</a:t>
            </a:r>
          </a:p>
          <a:p>
            <a:pPr lvl="3"/>
            <a:r>
              <a:rPr lang="sk-SK"/>
              <a:t>Štvrtá úroveň</a:t>
            </a:r>
          </a:p>
          <a:p>
            <a:pPr lvl="4"/>
            <a:r>
              <a:rPr lang="sk-SK"/>
              <a:t>Piata úroveň</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9/13/2018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Hlavička sekcie">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sk-SK"/>
              <a:t>Upravte štýly predlohy textu</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k-SK"/>
              <a:t>Upravte štýl predlohy textu.</a:t>
            </a:r>
          </a:p>
        </p:txBody>
      </p:sp>
      <p:sp>
        <p:nvSpPr>
          <p:cNvPr id="4" name="Date Placeholder 3"/>
          <p:cNvSpPr>
            <a:spLocks noGrp="1"/>
          </p:cNvSpPr>
          <p:nvPr>
            <p:ph type="dt" sz="half" idx="10"/>
          </p:nvPr>
        </p:nvSpPr>
        <p:spPr/>
        <p:txBody>
          <a:bodyPr/>
          <a:lstStyle/>
          <a:p>
            <a:fld id="{5586B75A-687E-405C-8A0B-8D00578BA2C3}" type="datetimeFigureOut">
              <a:rPr lang="en-US" dirty="0"/>
              <a:pPr/>
              <a:t>9/13/2018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k-SK"/>
              <a:t>Upravte štýly predlohy textu</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sk-SK"/>
              <a:t>Upravte štýl predlohy textu.</a:t>
            </a:r>
          </a:p>
          <a:p>
            <a:pPr lvl="1"/>
            <a:r>
              <a:rPr lang="sk-SK"/>
              <a:t>Druhá úroveň</a:t>
            </a:r>
          </a:p>
          <a:p>
            <a:pPr lvl="2"/>
            <a:r>
              <a:rPr lang="sk-SK"/>
              <a:t>Tretia úroveň</a:t>
            </a:r>
          </a:p>
          <a:p>
            <a:pPr lvl="3"/>
            <a:r>
              <a:rPr lang="sk-SK"/>
              <a:t>Štvrtá úroveň</a:t>
            </a:r>
          </a:p>
          <a:p>
            <a:pPr lvl="4"/>
            <a:r>
              <a:rPr lang="sk-SK"/>
              <a:t>Piata úroveň</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sk-SK"/>
              <a:t>Upravte štýl predlohy textu.</a:t>
            </a:r>
          </a:p>
          <a:p>
            <a:pPr lvl="1"/>
            <a:r>
              <a:rPr lang="sk-SK"/>
              <a:t>Druhá úroveň</a:t>
            </a:r>
          </a:p>
          <a:p>
            <a:pPr lvl="2"/>
            <a:r>
              <a:rPr lang="sk-SK"/>
              <a:t>Tretia úroveň</a:t>
            </a:r>
          </a:p>
          <a:p>
            <a:pPr lvl="3"/>
            <a:r>
              <a:rPr lang="sk-SK"/>
              <a:t>Štvrtá úroveň</a:t>
            </a:r>
          </a:p>
          <a:p>
            <a:pPr lvl="4"/>
            <a:r>
              <a:rPr lang="sk-SK"/>
              <a:t>Piata úroveň</a:t>
            </a:r>
            <a:endParaRPr lang="en-US" dirty="0"/>
          </a:p>
        </p:txBody>
      </p:sp>
      <p:sp>
        <p:nvSpPr>
          <p:cNvPr id="8" name="Date Placeholder 7"/>
          <p:cNvSpPr>
            <a:spLocks noGrp="1"/>
          </p:cNvSpPr>
          <p:nvPr>
            <p:ph type="dt" sz="half" idx="10"/>
          </p:nvPr>
        </p:nvSpPr>
        <p:spPr/>
        <p:txBody>
          <a:bodyPr/>
          <a:lstStyle/>
          <a:p>
            <a:fld id="{5586B75A-687E-405C-8A0B-8D00578BA2C3}" type="datetimeFigureOut">
              <a:rPr lang="en-US" dirty="0"/>
              <a:pPr/>
              <a:t>9/13/2018</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anie">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sk-SK"/>
              <a:t>Upravte štýly predlohy textu</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a:t>Upravte štýl predlohy textu.</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sk-SK"/>
              <a:t>Upravte štýl predlohy textu.</a:t>
            </a:r>
          </a:p>
          <a:p>
            <a:pPr lvl="1"/>
            <a:r>
              <a:rPr lang="sk-SK"/>
              <a:t>Druhá úroveň</a:t>
            </a:r>
          </a:p>
          <a:p>
            <a:pPr lvl="2"/>
            <a:r>
              <a:rPr lang="sk-SK"/>
              <a:t>Tretia úroveň</a:t>
            </a:r>
          </a:p>
          <a:p>
            <a:pPr lvl="3"/>
            <a:r>
              <a:rPr lang="sk-SK"/>
              <a:t>Štvrtá úroveň</a:t>
            </a:r>
          </a:p>
          <a:p>
            <a:pPr lvl="4"/>
            <a:r>
              <a:rPr lang="sk-SK"/>
              <a:t>Piata úroveň</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a:t>Upravte štýl predlohy textu.</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sk-SK"/>
              <a:t>Upravte štýl predlohy textu.</a:t>
            </a:r>
          </a:p>
          <a:p>
            <a:pPr lvl="1"/>
            <a:r>
              <a:rPr lang="sk-SK"/>
              <a:t>Druhá úroveň</a:t>
            </a:r>
          </a:p>
          <a:p>
            <a:pPr lvl="2"/>
            <a:r>
              <a:rPr lang="sk-SK"/>
              <a:t>Tretia úroveň</a:t>
            </a:r>
          </a:p>
          <a:p>
            <a:pPr lvl="3"/>
            <a:r>
              <a:rPr lang="sk-SK"/>
              <a:t>Štvrtá úroveň</a:t>
            </a:r>
          </a:p>
          <a:p>
            <a:pPr lvl="4"/>
            <a:r>
              <a:rPr lang="sk-SK"/>
              <a:t>Piata úroveň</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9/13/2018</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Len nadpis">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sk-SK"/>
              <a:t>Upravte štýly predlohy textu</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9/13/2018</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Prázdna">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dirty="0"/>
              <a:pPr/>
              <a:t>9/13/2018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popisom">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sk-SK"/>
              <a:t>Upravte štýly predlohy textu</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sk-SK"/>
              <a:t>Upravte štýl predlohy textu.</a:t>
            </a:r>
          </a:p>
          <a:p>
            <a:pPr lvl="1"/>
            <a:r>
              <a:rPr lang="sk-SK"/>
              <a:t>Druhá úroveň</a:t>
            </a:r>
          </a:p>
          <a:p>
            <a:pPr lvl="2"/>
            <a:r>
              <a:rPr lang="sk-SK"/>
              <a:t>Tretia úroveň</a:t>
            </a:r>
          </a:p>
          <a:p>
            <a:pPr lvl="3"/>
            <a:r>
              <a:rPr lang="sk-SK"/>
              <a:t>Štvrtá úroveň</a:t>
            </a:r>
          </a:p>
          <a:p>
            <a:pPr lvl="4"/>
            <a:r>
              <a:rPr lang="sk-SK"/>
              <a:t>Piata úroveň</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k-SK"/>
              <a:t>Upravte štýl predlohy textu.</a:t>
            </a:r>
          </a:p>
        </p:txBody>
      </p:sp>
      <p:sp>
        <p:nvSpPr>
          <p:cNvPr id="8" name="Date Placeholder 7"/>
          <p:cNvSpPr>
            <a:spLocks noGrp="1"/>
          </p:cNvSpPr>
          <p:nvPr>
            <p:ph type="dt" sz="half" idx="10"/>
          </p:nvPr>
        </p:nvSpPr>
        <p:spPr/>
        <p:txBody>
          <a:bodyPr/>
          <a:lstStyle/>
          <a:p>
            <a:fld id="{5586B75A-687E-405C-8A0B-8D00578BA2C3}" type="datetimeFigureOut">
              <a:rPr lang="en-US" dirty="0"/>
              <a:pPr/>
              <a:t>9/13/2018</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ok s popisom">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sk-SK"/>
              <a:t>Upravte štýly predlohy textu</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k-SK"/>
              <a:t>Ak chcete pridať obrázok, kliknite na ikonu</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k-SK"/>
              <a:t>Upravte štýl predlohy textu.</a:t>
            </a:r>
          </a:p>
        </p:txBody>
      </p:sp>
      <p:sp>
        <p:nvSpPr>
          <p:cNvPr id="8" name="Date Placeholder 7"/>
          <p:cNvSpPr>
            <a:spLocks noGrp="1"/>
          </p:cNvSpPr>
          <p:nvPr>
            <p:ph type="dt" sz="half" idx="10"/>
          </p:nvPr>
        </p:nvSpPr>
        <p:spPr/>
        <p:txBody>
          <a:bodyPr/>
          <a:lstStyle/>
          <a:p>
            <a:fld id="{5586B75A-687E-405C-8A0B-8D00578BA2C3}" type="datetimeFigureOut">
              <a:rPr lang="en-US" dirty="0"/>
              <a:pPr/>
              <a:t>9/13/2018</a:t>
            </a:fld>
            <a:endParaRPr lang="en-US" dirty="0"/>
          </a:p>
        </p:txBody>
      </p:sp>
      <p:sp>
        <p:nvSpPr>
          <p:cNvPr id="9" name="Footer Placeholder 8"/>
          <p:cNvSpPr>
            <a:spLocks noGrp="1"/>
          </p:cNvSpPr>
          <p:nvPr>
            <p:ph type="ftr" sz="quarter" idx="11"/>
          </p:nvPr>
        </p:nvSpPr>
        <p:spPr>
          <a:xfrm>
            <a:off x="3499101" y="6356350"/>
            <a:ext cx="5911517" cy="365125"/>
          </a:xfrm>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sk-SK"/>
              <a:t>Upravte štýly predlohy textu</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sk-SK"/>
              <a:t>Upravte štýl predlohy textu.</a:t>
            </a:r>
          </a:p>
          <a:p>
            <a:pPr lvl="1"/>
            <a:r>
              <a:rPr lang="sk-SK"/>
              <a:t>Druhá úroveň</a:t>
            </a:r>
          </a:p>
          <a:p>
            <a:pPr lvl="2"/>
            <a:r>
              <a:rPr lang="sk-SK"/>
              <a:t>Tretia úroveň</a:t>
            </a:r>
          </a:p>
          <a:p>
            <a:pPr lvl="3"/>
            <a:r>
              <a:rPr lang="sk-SK"/>
              <a:t>Štvrtá úroveň</a:t>
            </a:r>
          </a:p>
          <a:p>
            <a:pPr lvl="4"/>
            <a:r>
              <a:rPr lang="sk-SK"/>
              <a:t>Piata úroveň</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5586B75A-687E-405C-8A0B-8D00578BA2C3}" type="datetimeFigureOut">
              <a:rPr lang="en-US" dirty="0"/>
              <a:pPr/>
              <a:t>9/13/2018</a:t>
            </a:fld>
            <a:endParaRPr lang="en-US"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sk-SK" dirty="0"/>
              <a:t>Konštituovanie ECAV</a:t>
            </a:r>
          </a:p>
        </p:txBody>
      </p:sp>
      <p:sp>
        <p:nvSpPr>
          <p:cNvPr id="3" name="Podnadpis 2"/>
          <p:cNvSpPr>
            <a:spLocks noGrp="1"/>
          </p:cNvSpPr>
          <p:nvPr>
            <p:ph type="subTitle" idx="1"/>
          </p:nvPr>
        </p:nvSpPr>
        <p:spPr/>
        <p:txBody>
          <a:bodyPr/>
          <a:lstStyle/>
          <a:p>
            <a:r>
              <a:rPr lang="sk-SK" dirty="0"/>
              <a:t>ECAV na Slovensku po roku 1918</a:t>
            </a:r>
          </a:p>
        </p:txBody>
      </p:sp>
    </p:spTree>
    <p:extLst>
      <p:ext uri="{BB962C8B-B14F-4D97-AF65-F5344CB8AC3E}">
        <p14:creationId xmlns:p14="http://schemas.microsoft.com/office/powerpoint/2010/main" val="33068345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dirty="0"/>
              <a:t>Slovenskí evanjelici sa preto rozhodli obrátiť</a:t>
            </a:r>
            <a:br>
              <a:rPr lang="sk-SK" dirty="0"/>
            </a:br>
            <a:r>
              <a:rPr lang="pt-BR" dirty="0"/>
              <a:t>na ministra s plnou mocou pre správu Slovenska Dr. Vavra Šrobára.</a:t>
            </a:r>
            <a:endParaRPr lang="sk-SK" dirty="0"/>
          </a:p>
        </p:txBody>
      </p:sp>
      <p:sp>
        <p:nvSpPr>
          <p:cNvPr id="4" name="Zástupný symbol obsahu 3"/>
          <p:cNvSpPr>
            <a:spLocks noGrp="1"/>
          </p:cNvSpPr>
          <p:nvPr>
            <p:ph sz="half" idx="2"/>
          </p:nvPr>
        </p:nvSpPr>
        <p:spPr/>
        <p:txBody>
          <a:bodyPr>
            <a:noAutofit/>
          </a:bodyPr>
          <a:lstStyle/>
          <a:p>
            <a:pPr marL="0" indent="0">
              <a:buNone/>
            </a:pPr>
            <a:r>
              <a:rPr lang="sk-SK" sz="2800" dirty="0"/>
              <a:t>Nariadením bola na prechodné obdobie zriadená generálna rada, ktorá mala riadiť evanjelickú cirkev do zvolania synody. Prechodné obdobie však nemalo trvať dlhšie ako dva roky. Cirkev bola nariadením územne rozdelená na dva dištrikty: západný a východný.</a:t>
            </a:r>
          </a:p>
        </p:txBody>
      </p:sp>
      <p:pic>
        <p:nvPicPr>
          <p:cNvPr id="4098" name="Picture 2" descr="http://i.ytimg.com/vi/GcwIELOf0cI/maxresdefault.jpg"/>
          <p:cNvPicPr>
            <a:picLocks noGrp="1" noChangeAspect="1" noChangeArrowheads="1"/>
          </p:cNvPicPr>
          <p:nvPr>
            <p:ph sz="half" idx="1"/>
          </p:nvPr>
        </p:nvPicPr>
        <p:blipFill rotWithShape="1">
          <a:blip r:embed="rId2">
            <a:extLst>
              <a:ext uri="{28A0092B-C50C-407E-A947-70E740481C1C}">
                <a14:useLocalDpi xmlns:a14="http://schemas.microsoft.com/office/drawing/2010/main" val="0"/>
              </a:ext>
            </a:extLst>
          </a:blip>
          <a:srcRect l="28637" r="28761"/>
          <a:stretch/>
        </p:blipFill>
        <p:spPr bwMode="auto">
          <a:xfrm>
            <a:off x="3856630" y="1123837"/>
            <a:ext cx="3484844" cy="46011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43584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ok 1"/>
          <p:cNvPicPr>
            <a:picLocks noChangeAspect="1"/>
          </p:cNvPicPr>
          <p:nvPr/>
        </p:nvPicPr>
        <p:blipFill rotWithShape="1">
          <a:blip r:embed="rId2">
            <a:extLst>
              <a:ext uri="{28A0092B-C50C-407E-A947-70E740481C1C}">
                <a14:useLocalDpi xmlns:a14="http://schemas.microsoft.com/office/drawing/2010/main" val="0"/>
              </a:ext>
            </a:extLst>
          </a:blip>
          <a:srcRect l="55126" t="6189" r="2973" b="5556"/>
          <a:stretch/>
        </p:blipFill>
        <p:spPr>
          <a:xfrm rot="16200000">
            <a:off x="2721566" y="-1647508"/>
            <a:ext cx="6734354" cy="10029371"/>
          </a:xfrm>
          <a:prstGeom prst="rect">
            <a:avLst/>
          </a:prstGeom>
        </p:spPr>
      </p:pic>
    </p:spTree>
    <p:extLst>
      <p:ext uri="{BB962C8B-B14F-4D97-AF65-F5344CB8AC3E}">
        <p14:creationId xmlns:p14="http://schemas.microsoft.com/office/powerpoint/2010/main" val="28215283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pl-PL" dirty="0"/>
              <a:t>Synoda v Trenčianskych Tepliciach v roku 1921</a:t>
            </a:r>
            <a:endParaRPr lang="sk-SK" dirty="0"/>
          </a:p>
        </p:txBody>
      </p:sp>
      <p:sp>
        <p:nvSpPr>
          <p:cNvPr id="5" name="Zástupný symbol obsahu 4"/>
          <p:cNvSpPr>
            <a:spLocks noGrp="1"/>
          </p:cNvSpPr>
          <p:nvPr>
            <p:ph idx="1"/>
          </p:nvPr>
        </p:nvSpPr>
        <p:spPr/>
        <p:txBody>
          <a:bodyPr>
            <a:normAutofit fontScale="92500"/>
          </a:bodyPr>
          <a:lstStyle/>
          <a:p>
            <a:pPr marL="0" indent="0">
              <a:buNone/>
            </a:pPr>
            <a:r>
              <a:rPr lang="sk-SK" sz="4000" dirty="0"/>
              <a:t>Synoda sa začala slávnostnými službami Božími v evanjelickom kostole v Trenčíne 18. januára 1921. </a:t>
            </a:r>
          </a:p>
          <a:p>
            <a:pPr marL="0" indent="0">
              <a:buNone/>
            </a:pPr>
            <a:r>
              <a:rPr lang="sk-SK" sz="4000" dirty="0"/>
              <a:t>Na druhý deň pokračovala zasadnutím v hoteli Grand v Trenčianskych Tepliciach, kde bolí za jej predsedov zvolení: Jur </a:t>
            </a:r>
            <a:r>
              <a:rPr lang="sk-SK" sz="4000" dirty="0" err="1"/>
              <a:t>Janoška</a:t>
            </a:r>
            <a:r>
              <a:rPr lang="sk-SK" sz="4000" dirty="0"/>
              <a:t> (za duchovných) a Vladimír Fajnor (za laikov).</a:t>
            </a:r>
          </a:p>
        </p:txBody>
      </p:sp>
      <p:sp>
        <p:nvSpPr>
          <p:cNvPr id="6" name="Zástupný symbol textu 5"/>
          <p:cNvSpPr>
            <a:spLocks noGrp="1"/>
          </p:cNvSpPr>
          <p:nvPr>
            <p:ph type="body" sz="half" idx="2"/>
          </p:nvPr>
        </p:nvSpPr>
        <p:spPr/>
        <p:txBody>
          <a:bodyPr>
            <a:normAutofit/>
          </a:bodyPr>
          <a:lstStyle/>
          <a:p>
            <a:r>
              <a:rPr lang="sk-SK" sz="2000" dirty="0"/>
              <a:t>18. Januára 1921</a:t>
            </a:r>
          </a:p>
        </p:txBody>
      </p:sp>
    </p:spTree>
    <p:extLst>
      <p:ext uri="{BB962C8B-B14F-4D97-AF65-F5344CB8AC3E}">
        <p14:creationId xmlns:p14="http://schemas.microsoft.com/office/powerpoint/2010/main" val="33463239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sk-SK" dirty="0"/>
              <a:t>Najdôležitejším výsledkom synody bolo prijatie cirkevnej ústavy,</a:t>
            </a:r>
            <a:br>
              <a:rPr lang="sk-SK" dirty="0"/>
            </a:br>
            <a:r>
              <a:rPr lang="sk-SK" dirty="0"/>
              <a:t>ktorá bola predložená na schválenie vláde ČSR (vláda ju schválila</a:t>
            </a:r>
            <a:br>
              <a:rPr lang="sk-SK" dirty="0"/>
            </a:br>
            <a:r>
              <a:rPr lang="sk-SK" dirty="0"/>
              <a:t>v máji 1922).</a:t>
            </a:r>
          </a:p>
        </p:txBody>
      </p:sp>
      <p:sp>
        <p:nvSpPr>
          <p:cNvPr id="3" name="Zástupný symbol obsahu 2"/>
          <p:cNvSpPr>
            <a:spLocks noGrp="1"/>
          </p:cNvSpPr>
          <p:nvPr>
            <p:ph idx="1"/>
          </p:nvPr>
        </p:nvSpPr>
        <p:spPr/>
        <p:txBody>
          <a:bodyPr>
            <a:noAutofit/>
          </a:bodyPr>
          <a:lstStyle/>
          <a:p>
            <a:r>
              <a:rPr lang="sk-SK" sz="4000" dirty="0"/>
              <a:t>Cirkevná ústava je základná právna norma našej cirkvi. </a:t>
            </a:r>
          </a:p>
          <a:p>
            <a:r>
              <a:rPr lang="sk-SK" sz="4000" dirty="0"/>
              <a:t>Oficiálny názov evanjelickej cirkvi podľa cirkevnej ústavy bol </a:t>
            </a:r>
            <a:r>
              <a:rPr lang="sk-SK" sz="4000" b="1" dirty="0"/>
              <a:t>Cirkev evanjelická a. v. na Slovensku</a:t>
            </a:r>
            <a:r>
              <a:rPr lang="sk-SK" sz="4000" dirty="0"/>
              <a:t>. </a:t>
            </a:r>
          </a:p>
          <a:p>
            <a:r>
              <a:rPr lang="sk-SK" sz="4000" dirty="0"/>
              <a:t>Podľa cirkevnej ústavy sa uskutočnili aj voľby cirkevných funkcionárov. </a:t>
            </a:r>
          </a:p>
        </p:txBody>
      </p:sp>
    </p:spTree>
    <p:extLst>
      <p:ext uri="{BB962C8B-B14F-4D97-AF65-F5344CB8AC3E}">
        <p14:creationId xmlns:p14="http://schemas.microsoft.com/office/powerpoint/2010/main" val="27797924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52919" y="1123837"/>
            <a:ext cx="2947482" cy="4957649"/>
          </a:xfrm>
        </p:spPr>
        <p:txBody>
          <a:bodyPr>
            <a:noAutofit/>
          </a:bodyPr>
          <a:lstStyle/>
          <a:p>
            <a:r>
              <a:rPr lang="sk-SK" sz="3200" dirty="0"/>
              <a:t>Za prvého biskupa Západného dištriktu bol zvolený Samuel </a:t>
            </a:r>
            <a:r>
              <a:rPr lang="sk-SK" sz="3200" dirty="0" err="1"/>
              <a:t>Zoch</a:t>
            </a:r>
            <a:r>
              <a:rPr lang="sk-SK" sz="3200" dirty="0"/>
              <a:t>, za prvého biskupa</a:t>
            </a:r>
            <a:br>
              <a:rPr lang="sk-SK" sz="3200" dirty="0"/>
            </a:br>
            <a:r>
              <a:rPr lang="sk-SK" sz="3200" dirty="0"/>
              <a:t>Východného dištriktu Jur </a:t>
            </a:r>
            <a:r>
              <a:rPr lang="sk-SK" sz="3200" dirty="0" err="1"/>
              <a:t>Janoška</a:t>
            </a:r>
            <a:r>
              <a:rPr lang="sk-SK" sz="3200" dirty="0"/>
              <a:t>.</a:t>
            </a:r>
          </a:p>
        </p:txBody>
      </p:sp>
      <p:sp>
        <p:nvSpPr>
          <p:cNvPr id="3" name="Zástupný symbol textu 2"/>
          <p:cNvSpPr>
            <a:spLocks noGrp="1"/>
          </p:cNvSpPr>
          <p:nvPr>
            <p:ph type="body" idx="1"/>
          </p:nvPr>
        </p:nvSpPr>
        <p:spPr/>
        <p:txBody>
          <a:bodyPr>
            <a:normAutofit/>
          </a:bodyPr>
          <a:lstStyle/>
          <a:p>
            <a:r>
              <a:rPr lang="sk-SK" sz="2800" dirty="0"/>
              <a:t>Samuel </a:t>
            </a:r>
            <a:r>
              <a:rPr lang="sk-SK" sz="2800" dirty="0" err="1"/>
              <a:t>Zoch</a:t>
            </a:r>
            <a:r>
              <a:rPr lang="sk-SK" sz="2800" dirty="0"/>
              <a:t> </a:t>
            </a:r>
          </a:p>
          <a:p>
            <a:r>
              <a:rPr lang="sk-SK" sz="2400" dirty="0"/>
              <a:t>(1882 - 1928)</a:t>
            </a:r>
          </a:p>
        </p:txBody>
      </p:sp>
      <p:sp>
        <p:nvSpPr>
          <p:cNvPr id="5" name="Zástupný symbol textu 4"/>
          <p:cNvSpPr>
            <a:spLocks noGrp="1"/>
          </p:cNvSpPr>
          <p:nvPr>
            <p:ph type="body" sz="quarter" idx="3"/>
          </p:nvPr>
        </p:nvSpPr>
        <p:spPr/>
        <p:txBody>
          <a:bodyPr/>
          <a:lstStyle/>
          <a:p>
            <a:r>
              <a:rPr lang="sk-SK" sz="2800" dirty="0"/>
              <a:t>Jur </a:t>
            </a:r>
            <a:r>
              <a:rPr lang="sk-SK" sz="2800" dirty="0" err="1"/>
              <a:t>Janoška</a:t>
            </a:r>
            <a:r>
              <a:rPr lang="sk-SK" sz="2800" dirty="0"/>
              <a:t> </a:t>
            </a:r>
          </a:p>
          <a:p>
            <a:r>
              <a:rPr lang="sk-SK" sz="2400" dirty="0"/>
              <a:t>(1856 - 1930)</a:t>
            </a:r>
          </a:p>
        </p:txBody>
      </p:sp>
      <p:pic>
        <p:nvPicPr>
          <p:cNvPr id="5122" name="Picture 2" descr="http://esslm.sk/sites/default/files/jur_janoska.jpg"/>
          <p:cNvPicPr>
            <a:picLocks noGrp="1" noChangeAspect="1" noChangeArrowheads="1"/>
          </p:cNvPicPr>
          <p:nvPr>
            <p:ph sz="quarter" idx="4"/>
          </p:nvPr>
        </p:nvPicPr>
        <p:blipFill>
          <a:blip r:embed="rId2">
            <a:extLst>
              <a:ext uri="{28A0092B-C50C-407E-A947-70E740481C1C}">
                <a14:useLocalDpi xmlns:a14="http://schemas.microsoft.com/office/drawing/2010/main" val="0"/>
              </a:ext>
            </a:extLst>
          </a:blip>
          <a:srcRect/>
          <a:stretch>
            <a:fillRect/>
          </a:stretch>
        </p:blipFill>
        <p:spPr bwMode="auto">
          <a:xfrm>
            <a:off x="8008937" y="1933799"/>
            <a:ext cx="2654957" cy="4020914"/>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www.zoch.szm.com/Foto/SamuelZoch/SamuelZoch1.jpg"/>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205553" y="1930400"/>
            <a:ext cx="2798232" cy="40243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38887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dirty="0"/>
              <a:t>Generálnym dozorcom Cirkvi evanjelickej a. v. na Slovensku sa stal Milan Ivanka. </a:t>
            </a:r>
          </a:p>
        </p:txBody>
      </p:sp>
      <p:pic>
        <p:nvPicPr>
          <p:cNvPr id="6146" name="Picture 2" descr="http://www.zdecav.sk/portals_pictures/i_002798/i_2798737.jpg"/>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bwMode="auto">
          <a:xfrm>
            <a:off x="3898848" y="1123837"/>
            <a:ext cx="3404876" cy="4601183"/>
          </a:xfrm>
          <a:prstGeom prst="rect">
            <a:avLst/>
          </a:prstGeom>
          <a:noFill/>
          <a:extLst>
            <a:ext uri="{909E8E84-426E-40DD-AFC4-6F175D3DCCD1}">
              <a14:hiddenFill xmlns:a14="http://schemas.microsoft.com/office/drawing/2010/main">
                <a:solidFill>
                  <a:srgbClr val="FFFFFF"/>
                </a:solidFill>
              </a14:hiddenFill>
            </a:ext>
          </a:extLst>
        </p:spPr>
      </p:pic>
      <p:sp>
        <p:nvSpPr>
          <p:cNvPr id="4" name="Zástupný symbol obsahu 3"/>
          <p:cNvSpPr>
            <a:spLocks noGrp="1"/>
          </p:cNvSpPr>
          <p:nvPr>
            <p:ph sz="half" idx="2"/>
          </p:nvPr>
        </p:nvSpPr>
        <p:spPr>
          <a:xfrm>
            <a:off x="7532914" y="159657"/>
            <a:ext cx="4165600" cy="6473372"/>
          </a:xfrm>
        </p:spPr>
        <p:txBody>
          <a:bodyPr>
            <a:normAutofit/>
          </a:bodyPr>
          <a:lstStyle/>
          <a:p>
            <a:r>
              <a:rPr lang="sk-SK" sz="2400" dirty="0"/>
              <a:t>Pochádzal z Martina</a:t>
            </a:r>
          </a:p>
          <a:p>
            <a:r>
              <a:rPr lang="sk-SK" sz="2400" dirty="0"/>
              <a:t>Študoval na Právnickej akadémii v Prešove a Budapešti</a:t>
            </a:r>
          </a:p>
          <a:p>
            <a:r>
              <a:rPr lang="sk-SK" sz="2400" dirty="0"/>
              <a:t>bol aj administrátorom úradu dištriktuálneho dozorcu Západného dištriktu a úradu generálneho dozorcu evanjelickej cirkvi</a:t>
            </a:r>
          </a:p>
          <a:p>
            <a:r>
              <a:rPr lang="sk-SK" sz="2400" dirty="0"/>
              <a:t>bol viackrát poslancom Národného zhromaždenia</a:t>
            </a:r>
          </a:p>
          <a:p>
            <a:r>
              <a:rPr lang="sk-SK" sz="2400" dirty="0"/>
              <a:t>Po vzniku Slovenského štátu (1939) odišiel bývať do Prahy. </a:t>
            </a:r>
          </a:p>
          <a:p>
            <a:r>
              <a:rPr lang="sk-SK" sz="2400" dirty="0"/>
              <a:t>Počas 2. svetovej vojny bol krátko väznený nacistami v koncentračnom tábore Terezin. </a:t>
            </a:r>
          </a:p>
        </p:txBody>
      </p:sp>
    </p:spTree>
    <p:extLst>
      <p:ext uri="{BB962C8B-B14F-4D97-AF65-F5344CB8AC3E}">
        <p14:creationId xmlns:p14="http://schemas.microsoft.com/office/powerpoint/2010/main" val="13779705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ok 1"/>
          <p:cNvPicPr>
            <a:picLocks noChangeAspect="1"/>
          </p:cNvPicPr>
          <p:nvPr/>
        </p:nvPicPr>
        <p:blipFill rotWithShape="1">
          <a:blip r:embed="rId2">
            <a:extLst>
              <a:ext uri="{28A0092B-C50C-407E-A947-70E740481C1C}">
                <a14:useLocalDpi xmlns:a14="http://schemas.microsoft.com/office/drawing/2010/main" val="0"/>
              </a:ext>
            </a:extLst>
          </a:blip>
          <a:srcRect l="55724" t="7461" r="3721" b="7461"/>
          <a:stretch/>
        </p:blipFill>
        <p:spPr>
          <a:xfrm rot="16200000">
            <a:off x="2655194" y="-1479536"/>
            <a:ext cx="6721956" cy="9971314"/>
          </a:xfrm>
          <a:prstGeom prst="rect">
            <a:avLst/>
          </a:prstGeom>
        </p:spPr>
      </p:pic>
    </p:spTree>
    <p:extLst>
      <p:ext uri="{BB962C8B-B14F-4D97-AF65-F5344CB8AC3E}">
        <p14:creationId xmlns:p14="http://schemas.microsoft.com/office/powerpoint/2010/main" val="29599801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sk-SK" dirty="0"/>
              <a:t>Konštituovanie ECAV</a:t>
            </a:r>
          </a:p>
        </p:txBody>
      </p:sp>
      <p:sp>
        <p:nvSpPr>
          <p:cNvPr id="3" name="Podnadpis 2"/>
          <p:cNvSpPr>
            <a:spLocks noGrp="1"/>
          </p:cNvSpPr>
          <p:nvPr>
            <p:ph type="subTitle" idx="1"/>
          </p:nvPr>
        </p:nvSpPr>
        <p:spPr/>
        <p:txBody>
          <a:bodyPr/>
          <a:lstStyle/>
          <a:p>
            <a:r>
              <a:rPr lang="sk-SK" dirty="0"/>
              <a:t>ECAV na Slovensku po roku 1918</a:t>
            </a:r>
          </a:p>
        </p:txBody>
      </p:sp>
    </p:spTree>
    <p:extLst>
      <p:ext uri="{BB962C8B-B14F-4D97-AF65-F5344CB8AC3E}">
        <p14:creationId xmlns:p14="http://schemas.microsoft.com/office/powerpoint/2010/main" val="42633138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sk-SK" dirty="0"/>
              <a:t>Na prelome 19. a 20. storočia existovalo v Rakúsko-Uhorsku viacero cirkví, denominácií a siekt. </a:t>
            </a:r>
            <a:br>
              <a:rPr lang="sk-SK" dirty="0"/>
            </a:br>
            <a:endParaRPr lang="sk-SK" dirty="0"/>
          </a:p>
        </p:txBody>
      </p:sp>
      <p:pic>
        <p:nvPicPr>
          <p:cNvPr id="1026" name="Picture 2" descr="http://www.vhu.sk/data/files/595.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190239" y="863600"/>
            <a:ext cx="6672197" cy="5121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82797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52919" y="1123837"/>
            <a:ext cx="2947482" cy="4860911"/>
          </a:xfrm>
        </p:spPr>
        <p:txBody>
          <a:bodyPr>
            <a:normAutofit fontScale="90000"/>
          </a:bodyPr>
          <a:lstStyle/>
          <a:p>
            <a:r>
              <a:rPr lang="sk-SK" dirty="0"/>
              <a:t>Z cirkví to boli predovšetkým rímskokatolícka, evanjelická a. v. či reformovaná cirkev. </a:t>
            </a:r>
            <a:br>
              <a:rPr lang="sk-SK" dirty="0"/>
            </a:br>
            <a:r>
              <a:rPr lang="sk-SK" dirty="0"/>
              <a:t>Pôsobili tu aj Jednota bratská, baptisti, židovská obec a rôzne sekty. </a:t>
            </a:r>
            <a:br>
              <a:rPr lang="sk-SK" dirty="0"/>
            </a:br>
            <a:endParaRPr lang="sk-SK" dirty="0"/>
          </a:p>
        </p:txBody>
      </p:sp>
      <p:pic>
        <p:nvPicPr>
          <p:cNvPr id="4" name="Zástupný symbol obsahu 3"/>
          <p:cNvPicPr>
            <a:picLocks noGrp="1" noChangeAspect="1"/>
          </p:cNvPicPr>
          <p:nvPr>
            <p:ph idx="1"/>
          </p:nvPr>
        </p:nvPicPr>
        <p:blipFill rotWithShape="1">
          <a:blip r:embed="rId2">
            <a:extLst>
              <a:ext uri="{28A0092B-C50C-407E-A947-70E740481C1C}">
                <a14:useLocalDpi xmlns:a14="http://schemas.microsoft.com/office/drawing/2010/main" val="0"/>
              </a:ext>
            </a:extLst>
          </a:blip>
          <a:srcRect l="54593" t="5633" r="3323" b="5092"/>
          <a:stretch/>
        </p:blipFill>
        <p:spPr>
          <a:xfrm rot="16200000">
            <a:off x="4917927" y="-578150"/>
            <a:ext cx="5389636" cy="8084452"/>
          </a:xfrm>
        </p:spPr>
      </p:pic>
    </p:spTree>
    <p:extLst>
      <p:ext uri="{BB962C8B-B14F-4D97-AF65-F5344CB8AC3E}">
        <p14:creationId xmlns:p14="http://schemas.microsoft.com/office/powerpoint/2010/main" val="26714603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symbol obsahu 3"/>
          <p:cNvPicPr>
            <a:picLocks noChangeAspect="1"/>
          </p:cNvPicPr>
          <p:nvPr/>
        </p:nvPicPr>
        <p:blipFill rotWithShape="1">
          <a:blip r:embed="rId2">
            <a:extLst>
              <a:ext uri="{28A0092B-C50C-407E-A947-70E740481C1C}">
                <a14:useLocalDpi xmlns:a14="http://schemas.microsoft.com/office/drawing/2010/main" val="0"/>
              </a:ext>
            </a:extLst>
          </a:blip>
          <a:srcRect l="4494" t="5916" r="53022" b="5660"/>
          <a:stretch/>
        </p:blipFill>
        <p:spPr>
          <a:xfrm rot="16200000">
            <a:off x="2699935" y="-1625879"/>
            <a:ext cx="6893731" cy="10145489"/>
          </a:xfrm>
          <a:prstGeom prst="rect">
            <a:avLst/>
          </a:prstGeom>
        </p:spPr>
      </p:pic>
    </p:spTree>
    <p:extLst>
      <p:ext uri="{BB962C8B-B14F-4D97-AF65-F5344CB8AC3E}">
        <p14:creationId xmlns:p14="http://schemas.microsoft.com/office/powerpoint/2010/main" val="31685867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sk-SK" dirty="0"/>
              <a:t>So začiatkom 1. svetovej vojny sa začal meniť aj svet a jeho usporiadanie; po jej skončení vznikli nové štáty, s novými štruktúrami a vnútorným usporiadaním.</a:t>
            </a:r>
          </a:p>
        </p:txBody>
      </p:sp>
      <p:pic>
        <p:nvPicPr>
          <p:cNvPr id="2050" name="Picture 2" descr="http://hnonline.sk/sites/default/files/thumbnails/article/201406/prva_svetova_vojna.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868738" y="970597"/>
            <a:ext cx="7315200" cy="4907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42534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dirty="0"/>
              <a:t>Rozdelenie územia Rakúsko-Uhorska po roku 1918</a:t>
            </a:r>
          </a:p>
        </p:txBody>
      </p:sp>
      <p:pic>
        <p:nvPicPr>
          <p:cNvPr id="4" name="Zástupný symbol obsahu 3"/>
          <p:cNvPicPr>
            <a:picLocks noGrp="1" noChangeAspect="1"/>
          </p:cNvPicPr>
          <p:nvPr>
            <p:ph idx="1"/>
          </p:nvPr>
        </p:nvPicPr>
        <p:blipFill rotWithShape="1">
          <a:blip r:embed="rId2">
            <a:extLst>
              <a:ext uri="{28A0092B-C50C-407E-A947-70E740481C1C}">
                <a14:useLocalDpi xmlns:a14="http://schemas.microsoft.com/office/drawing/2010/main" val="0"/>
              </a:ext>
            </a:extLst>
          </a:blip>
          <a:srcRect l="10349" t="6226" r="6679" b="5349"/>
          <a:stretch/>
        </p:blipFill>
        <p:spPr>
          <a:xfrm rot="5400000">
            <a:off x="4927808" y="-574577"/>
            <a:ext cx="5355773" cy="8072472"/>
          </a:xfrm>
        </p:spPr>
      </p:pic>
    </p:spTree>
    <p:extLst>
      <p:ext uri="{BB962C8B-B14F-4D97-AF65-F5344CB8AC3E}">
        <p14:creationId xmlns:p14="http://schemas.microsoft.com/office/powerpoint/2010/main" val="9990147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dirty="0"/>
              <a:t>Predpoklady pre vznik samostatnej Evanjelickej cirkvi a. v.</a:t>
            </a:r>
            <a:br>
              <a:rPr lang="sk-SK" dirty="0"/>
            </a:br>
            <a:r>
              <a:rPr lang="sk-SK" dirty="0"/>
              <a:t>na Slovensku po roku 1918</a:t>
            </a:r>
          </a:p>
        </p:txBody>
      </p:sp>
      <p:sp>
        <p:nvSpPr>
          <p:cNvPr id="3" name="Zástupný symbol textu 2"/>
          <p:cNvSpPr>
            <a:spLocks noGrp="1"/>
          </p:cNvSpPr>
          <p:nvPr>
            <p:ph type="body" idx="1"/>
          </p:nvPr>
        </p:nvSpPr>
        <p:spPr>
          <a:xfrm>
            <a:off x="3867912" y="203200"/>
            <a:ext cx="3474720" cy="1628106"/>
          </a:xfrm>
        </p:spPr>
        <p:txBody>
          <a:bodyPr>
            <a:normAutofit lnSpcReduction="10000"/>
          </a:bodyPr>
          <a:lstStyle/>
          <a:p>
            <a:r>
              <a:rPr lang="sk-SK" dirty="0"/>
              <a:t>Zánik Rakúsko-Uhorska dôsledkom 1. svetovej vojny, následný vznik</a:t>
            </a:r>
          </a:p>
          <a:p>
            <a:r>
              <a:rPr lang="sk-SK" dirty="0"/>
              <a:t>Československej republiky (ČSR) 28. októbra 1918 v Prahe </a:t>
            </a:r>
          </a:p>
        </p:txBody>
      </p:sp>
      <p:sp>
        <p:nvSpPr>
          <p:cNvPr id="5" name="Zástupný symbol textu 4"/>
          <p:cNvSpPr>
            <a:spLocks noGrp="1"/>
          </p:cNvSpPr>
          <p:nvPr>
            <p:ph type="body" sz="quarter" idx="3"/>
          </p:nvPr>
        </p:nvSpPr>
        <p:spPr>
          <a:xfrm>
            <a:off x="7818463" y="203200"/>
            <a:ext cx="3474720" cy="1633557"/>
          </a:xfrm>
        </p:spPr>
        <p:txBody>
          <a:bodyPr>
            <a:normAutofit/>
          </a:bodyPr>
          <a:lstStyle/>
          <a:p>
            <a:r>
              <a:rPr lang="sk-SK" dirty="0"/>
              <a:t>Podpísanie Martinskej deklarácie 30. októbra 1918 odštartovali nové obdobie v živote slovenských evanjelikov. </a:t>
            </a:r>
          </a:p>
        </p:txBody>
      </p:sp>
      <p:pic>
        <p:nvPicPr>
          <p:cNvPr id="3074" name="Picture 2" descr="http://www.vodarenstvi.com/media/CR/29.10.1918-prohlaseni-o-vzniku-CSR.jpg"/>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3867150" y="2589763"/>
            <a:ext cx="3475038" cy="270558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ipravda.sk/res/2013/10/28/thumbs/deklaracia-slovenskeho-naroda-nestandard1.jpg"/>
          <p:cNvPicPr>
            <a:picLocks noGrp="1" noChangeAspect="1" noChangeArrowheads="1"/>
          </p:cNvPicPr>
          <p:nvPr>
            <p:ph sz="quarter" idx="4"/>
          </p:nvPr>
        </p:nvPicPr>
        <p:blipFill>
          <a:blip r:embed="rId3">
            <a:extLst>
              <a:ext uri="{28A0092B-C50C-407E-A947-70E740481C1C}">
                <a14:useLocalDpi xmlns:a14="http://schemas.microsoft.com/office/drawing/2010/main" val="0"/>
              </a:ext>
            </a:extLst>
          </a:blip>
          <a:srcRect/>
          <a:stretch>
            <a:fillRect/>
          </a:stretch>
        </p:blipFill>
        <p:spPr bwMode="auto">
          <a:xfrm>
            <a:off x="8242253" y="1930400"/>
            <a:ext cx="2627407" cy="40243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22230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dirty="0"/>
              <a:t>Na začiatku novembra 1918  v Liptovskom Mikuláši</a:t>
            </a:r>
          </a:p>
        </p:txBody>
      </p:sp>
      <p:sp>
        <p:nvSpPr>
          <p:cNvPr id="3" name="Zástupný symbol obsahu 2"/>
          <p:cNvSpPr>
            <a:spLocks noGrp="1"/>
          </p:cNvSpPr>
          <p:nvPr>
            <p:ph sz="half" idx="1"/>
          </p:nvPr>
        </p:nvSpPr>
        <p:spPr/>
        <p:txBody>
          <a:bodyPr>
            <a:noAutofit/>
          </a:bodyPr>
          <a:lstStyle/>
          <a:p>
            <a:pPr marL="0" indent="0">
              <a:buNone/>
            </a:pPr>
            <a:r>
              <a:rPr lang="sk-SK" sz="3200" dirty="0"/>
              <a:t>Sa predstavitelia slovenských evanjelikov dohodli, že okamžite po stabilizovaní pomerov po 1. svetovej vojne sa vytvorí samostatná Evanjelická cirkev a. v. na Slovensku v rámci ČSR</a:t>
            </a:r>
          </a:p>
        </p:txBody>
      </p:sp>
      <p:sp>
        <p:nvSpPr>
          <p:cNvPr id="4" name="Zástupný symbol obsahu 3"/>
          <p:cNvSpPr>
            <a:spLocks noGrp="1"/>
          </p:cNvSpPr>
          <p:nvPr>
            <p:ph sz="half" idx="2"/>
          </p:nvPr>
        </p:nvSpPr>
        <p:spPr/>
        <p:txBody>
          <a:bodyPr>
            <a:normAutofit/>
          </a:bodyPr>
          <a:lstStyle/>
          <a:p>
            <a:pPr marL="0" indent="0">
              <a:buNone/>
            </a:pPr>
            <a:r>
              <a:rPr lang="sk-SK" sz="3200" dirty="0"/>
              <a:t>Martinskú deklaráciu podpísalo 81 evanjelikov (z toho 14 evanjelických farárov) z celkového počtu 106 signatárov, čo bolo takmer 77%.</a:t>
            </a:r>
          </a:p>
          <a:p>
            <a:endParaRPr lang="sk-SK" dirty="0"/>
          </a:p>
        </p:txBody>
      </p:sp>
    </p:spTree>
    <p:extLst>
      <p:ext uri="{BB962C8B-B14F-4D97-AF65-F5344CB8AC3E}">
        <p14:creationId xmlns:p14="http://schemas.microsoft.com/office/powerpoint/2010/main" val="42186557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6114" y="794759"/>
            <a:ext cx="3276566" cy="5301241"/>
          </a:xfrm>
        </p:spPr>
        <p:txBody>
          <a:bodyPr>
            <a:noAutofit/>
          </a:bodyPr>
          <a:lstStyle/>
          <a:p>
            <a:r>
              <a:rPr lang="sk-SK" sz="3200" dirty="0">
                <a:latin typeface="Calibri" panose="020F0502020204030204" pitchFamily="34" charset="0"/>
                <a:cs typeface="Calibri" panose="020F0502020204030204" pitchFamily="34" charset="0"/>
              </a:rPr>
              <a:t>K 20. augustu 1919 žilo na Slovensku   2 948 307 obyvateľov, </a:t>
            </a:r>
            <a:br>
              <a:rPr lang="sk-SK" sz="3200" dirty="0">
                <a:latin typeface="Calibri" panose="020F0502020204030204" pitchFamily="34" charset="0"/>
                <a:cs typeface="Calibri" panose="020F0502020204030204" pitchFamily="34" charset="0"/>
              </a:rPr>
            </a:br>
            <a:r>
              <a:rPr lang="sk-SK" sz="3200" dirty="0">
                <a:latin typeface="Calibri" panose="020F0502020204030204" pitchFamily="34" charset="0"/>
                <a:cs typeface="Calibri" panose="020F0502020204030204" pitchFamily="34" charset="0"/>
              </a:rPr>
              <a:t>z toho </a:t>
            </a:r>
            <a:r>
              <a:rPr lang="sk-SK" sz="3200" b="1" dirty="0">
                <a:latin typeface="Calibri" panose="020F0502020204030204" pitchFamily="34" charset="0"/>
                <a:cs typeface="Calibri" panose="020F0502020204030204" pitchFamily="34" charset="0"/>
              </a:rPr>
              <a:t>369 414 evanjelikov 12,53%</a:t>
            </a:r>
            <a:r>
              <a:rPr lang="sk-SK" sz="3200" dirty="0">
                <a:latin typeface="Calibri" panose="020F0502020204030204" pitchFamily="34" charset="0"/>
                <a:cs typeface="Calibri" panose="020F0502020204030204" pitchFamily="34" charset="0"/>
              </a:rPr>
              <a:t>, </a:t>
            </a:r>
            <a:br>
              <a:rPr lang="sk-SK" sz="3200" dirty="0">
                <a:latin typeface="Calibri" panose="020F0502020204030204" pitchFamily="34" charset="0"/>
                <a:cs typeface="Calibri" panose="020F0502020204030204" pitchFamily="34" charset="0"/>
              </a:rPr>
            </a:br>
            <a:r>
              <a:rPr lang="sk-SK" sz="3200" dirty="0">
                <a:latin typeface="Calibri" panose="020F0502020204030204" pitchFamily="34" charset="0"/>
                <a:cs typeface="Calibri" panose="020F0502020204030204" pitchFamily="34" charset="0"/>
              </a:rPr>
              <a:t>2 088 751 rímskych katolíkov 70,85 % </a:t>
            </a:r>
            <a:br>
              <a:rPr lang="sk-SK" sz="3200" dirty="0">
                <a:latin typeface="Calibri" panose="020F0502020204030204" pitchFamily="34" charset="0"/>
                <a:cs typeface="Calibri" panose="020F0502020204030204" pitchFamily="34" charset="0"/>
              </a:rPr>
            </a:br>
            <a:r>
              <a:rPr lang="sk-SK" sz="3200" dirty="0">
                <a:latin typeface="Calibri" panose="020F0502020204030204" pitchFamily="34" charset="0"/>
                <a:cs typeface="Calibri" panose="020F0502020204030204" pitchFamily="34" charset="0"/>
              </a:rPr>
              <a:t>a 139 134 židov 4,72 %.</a:t>
            </a:r>
            <a:endParaRPr lang="sk-SK" sz="2800" dirty="0">
              <a:latin typeface="Calibri" panose="020F0502020204030204" pitchFamily="34" charset="0"/>
              <a:cs typeface="Calibri" panose="020F0502020204030204" pitchFamily="34" charset="0"/>
            </a:endParaRPr>
          </a:p>
        </p:txBody>
      </p:sp>
      <p:pic>
        <p:nvPicPr>
          <p:cNvPr id="4" name="Zástupný symbol obsahu 3"/>
          <p:cNvPicPr>
            <a:picLocks noGrp="1" noChangeAspect="1"/>
          </p:cNvPicPr>
          <p:nvPr>
            <p:ph idx="1"/>
          </p:nvPr>
        </p:nvPicPr>
        <p:blipFill rotWithShape="1">
          <a:blip r:embed="rId2">
            <a:extLst>
              <a:ext uri="{28A0092B-C50C-407E-A947-70E740481C1C}">
                <a14:useLocalDpi xmlns:a14="http://schemas.microsoft.com/office/drawing/2010/main" val="0"/>
              </a:ext>
            </a:extLst>
          </a:blip>
          <a:srcRect l="9947" t="5660" r="5878" b="5632"/>
          <a:stretch/>
        </p:blipFill>
        <p:spPr>
          <a:xfrm rot="5400000">
            <a:off x="4917198" y="-609359"/>
            <a:ext cx="5384800" cy="8025917"/>
          </a:xfrm>
        </p:spPr>
      </p:pic>
    </p:spTree>
    <p:extLst>
      <p:ext uri="{BB962C8B-B14F-4D97-AF65-F5344CB8AC3E}">
        <p14:creationId xmlns:p14="http://schemas.microsoft.com/office/powerpoint/2010/main" val="4218665127"/>
      </p:ext>
    </p:extLst>
  </p:cSld>
  <p:clrMapOvr>
    <a:masterClrMapping/>
  </p:clrMapOvr>
</p:sld>
</file>

<file path=ppt/theme/theme1.xml><?xml version="1.0" encoding="utf-8"?>
<a:theme xmlns:a="http://schemas.openxmlformats.org/drawingml/2006/main" name="Rám">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docProps/app.xml><?xml version="1.0" encoding="utf-8"?>
<Properties xmlns="http://schemas.openxmlformats.org/officeDocument/2006/extended-properties" xmlns:vt="http://schemas.openxmlformats.org/officeDocument/2006/docPropsVTypes">
  <Template>Rám</Template>
  <TotalTime>82</TotalTime>
  <Words>423</Words>
  <Application>Microsoft Office PowerPoint</Application>
  <PresentationFormat>Širokouhlá</PresentationFormat>
  <Paragraphs>38</Paragraphs>
  <Slides>17</Slides>
  <Notes>0</Notes>
  <HiddenSlides>0</HiddenSlides>
  <MMClips>0</MMClips>
  <ScaleCrop>false</ScaleCrop>
  <HeadingPairs>
    <vt:vector size="6" baseType="variant">
      <vt:variant>
        <vt:lpstr>Použité písma</vt:lpstr>
      </vt:variant>
      <vt:variant>
        <vt:i4>3</vt:i4>
      </vt:variant>
      <vt:variant>
        <vt:lpstr>Motív</vt:lpstr>
      </vt:variant>
      <vt:variant>
        <vt:i4>1</vt:i4>
      </vt:variant>
      <vt:variant>
        <vt:lpstr>Nadpisy snímok</vt:lpstr>
      </vt:variant>
      <vt:variant>
        <vt:i4>17</vt:i4>
      </vt:variant>
    </vt:vector>
  </HeadingPairs>
  <TitlesOfParts>
    <vt:vector size="21" baseType="lpstr">
      <vt:lpstr>Calibri</vt:lpstr>
      <vt:lpstr>Corbel</vt:lpstr>
      <vt:lpstr>Wingdings 2</vt:lpstr>
      <vt:lpstr>Rám</vt:lpstr>
      <vt:lpstr>Konštituovanie ECAV</vt:lpstr>
      <vt:lpstr>Na prelome 19. a 20. storočia existovalo v Rakúsko-Uhorsku viacero cirkví, denominácií a siekt.  </vt:lpstr>
      <vt:lpstr>Z cirkví to boli predovšetkým rímskokatolícka, evanjelická a. v. či reformovaná cirkev.  Pôsobili tu aj Jednota bratská, baptisti, židovská obec a rôzne sekty.  </vt:lpstr>
      <vt:lpstr>Prezentácia programu PowerPoint</vt:lpstr>
      <vt:lpstr>So začiatkom 1. svetovej vojny sa začal meniť aj svet a jeho usporiadanie; po jej skončení vznikli nové štáty, s novými štruktúrami a vnútorným usporiadaním.</vt:lpstr>
      <vt:lpstr>Rozdelenie územia Rakúsko-Uhorska po roku 1918</vt:lpstr>
      <vt:lpstr>Predpoklady pre vznik samostatnej Evanjelickej cirkvi a. v. na Slovensku po roku 1918</vt:lpstr>
      <vt:lpstr>Na začiatku novembra 1918  v Liptovskom Mikuláši</vt:lpstr>
      <vt:lpstr>K 20. augustu 1919 žilo na Slovensku   2 948 307 obyvateľov,  z toho 369 414 evanjelikov 12,53%,  2 088 751 rímskych katolíkov 70,85 %  a 139 134 židov 4,72 %.</vt:lpstr>
      <vt:lpstr>Slovenskí evanjelici sa preto rozhodli obrátiť na ministra s plnou mocou pre správu Slovenska Dr. Vavra Šrobára.</vt:lpstr>
      <vt:lpstr>Prezentácia programu PowerPoint</vt:lpstr>
      <vt:lpstr>Synoda v Trenčianskych Tepliciach v roku 1921</vt:lpstr>
      <vt:lpstr>Najdôležitejším výsledkom synody bolo prijatie cirkevnej ústavy, ktorá bola predložená na schválenie vláde ČSR (vláda ju schválila v máji 1922).</vt:lpstr>
      <vt:lpstr>Za prvého biskupa Západného dištriktu bol zvolený Samuel Zoch, za prvého biskupa Východného dištriktu Jur Janoška.</vt:lpstr>
      <vt:lpstr>Generálnym dozorcom Cirkvi evanjelickej a. v. na Slovensku sa stal Milan Ivanka. </vt:lpstr>
      <vt:lpstr>Prezentácia programu PowerPoint</vt:lpstr>
      <vt:lpstr>Konštituovanie ECAV</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Konštituovanie ECAV</dc:title>
  <dc:creator>Stanislav Grega</dc:creator>
  <cp:lastModifiedBy>Stanislav Grega</cp:lastModifiedBy>
  <cp:revision>19</cp:revision>
  <dcterms:created xsi:type="dcterms:W3CDTF">2015-09-24T07:14:40Z</dcterms:created>
  <dcterms:modified xsi:type="dcterms:W3CDTF">2018-09-13T07:39:13Z</dcterms:modified>
</cp:coreProperties>
</file>