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3"/>
  </p:notesMasterIdLst>
  <p:handoutMasterIdLst>
    <p:handoutMasterId r:id="rId14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02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sk-SK" smtClean="0"/>
              <a:t>26. 11. 2015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sk-SK" smtClean="0"/>
              <a:t>26. 11. 2015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8" name="Obdĺžnik s jedným zaobleným rohom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8" name="Obdĺžnik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Round Single Corner Obdĺžnik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obrázka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26. 11. 2015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000" b="0" i="0" dirty="0" smtClean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Cambria"/>
                <a:ea typeface="+mj-ea"/>
                <a:cs typeface="+mj-cs"/>
              </a:rPr>
              <a:t>Deň sviatočného odpočinku</a:t>
            </a:r>
            <a:endParaRPr lang="sk-SK" sz="6000" b="0" i="0" dirty="0">
              <a:solidFill>
                <a:schemeClr val="bg1"/>
              </a:solidFill>
              <a:effectLst>
                <a:outerShdw blurRad="88900" algn="ctr">
                  <a:prstClr val="black">
                    <a:alpha val="35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488E4A">
                    <a:lumMod val="20000"/>
                  </a:srgbClr>
                </a:solidFill>
              </a:rPr>
              <a:t>Podnadpis</a:t>
            </a:r>
            <a:endParaRPr lang="sk-SK" sz="2000" b="0" i="0" dirty="0">
              <a:solidFill>
                <a:srgbClr val="488E4A">
                  <a:lumMod val="20000"/>
                </a:srgbClr>
              </a:solidFill>
            </a:endParaRPr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Práva a povinnosti podľa CÚ </a:t>
            </a:r>
            <a:r>
              <a:rPr lang="sk-SK" dirty="0" err="1" smtClean="0"/>
              <a:t>č.l</a:t>
            </a:r>
            <a:r>
              <a:rPr lang="sk-SK" dirty="0" smtClean="0"/>
              <a:t>. </a:t>
            </a:r>
            <a:r>
              <a:rPr lang="sk-SK" smtClean="0"/>
              <a:t>7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b="1" dirty="0"/>
              <a:t>(1) </a:t>
            </a:r>
            <a:r>
              <a:rPr lang="sk-SK" dirty="0" err="1"/>
              <a:t>Clen</a:t>
            </a:r>
            <a:r>
              <a:rPr lang="sk-SK" dirty="0"/>
              <a:t> Evanjelickej cirkvi má najmä tieto práva:</a:t>
            </a:r>
          </a:p>
          <a:p>
            <a:r>
              <a:rPr lang="sk-SK" dirty="0"/>
              <a:t>a) </a:t>
            </a:r>
            <a:r>
              <a:rPr lang="sk-SK" dirty="0" err="1"/>
              <a:t>zúcastnovat</a:t>
            </a:r>
            <a:r>
              <a:rPr lang="sk-SK" dirty="0"/>
              <a:t> sa na </a:t>
            </a:r>
            <a:r>
              <a:rPr lang="sk-SK" dirty="0" err="1"/>
              <a:t>cinnosti</a:t>
            </a:r>
            <a:r>
              <a:rPr lang="sk-SK" dirty="0"/>
              <a:t> cirkvi, predovšetkým cirkevného zboru,</a:t>
            </a:r>
          </a:p>
          <a:p>
            <a:r>
              <a:rPr lang="sv-SE" dirty="0"/>
              <a:t>b) zúcastnovat sa na službách Božích a prijímat prostriedky milosti,</a:t>
            </a:r>
          </a:p>
          <a:p>
            <a:r>
              <a:rPr lang="sk-SK" dirty="0"/>
              <a:t>c) </a:t>
            </a:r>
            <a:r>
              <a:rPr lang="sk-SK" dirty="0" err="1"/>
              <a:t>žiadat</a:t>
            </a:r>
            <a:r>
              <a:rPr lang="sk-SK" dirty="0"/>
              <a:t> duchovnú a materiálnu pomoc v núdzi a </a:t>
            </a:r>
            <a:r>
              <a:rPr lang="sk-SK" dirty="0" err="1"/>
              <a:t>využívat</a:t>
            </a:r>
            <a:r>
              <a:rPr lang="sk-SK" dirty="0"/>
              <a:t> služby cirkevnej charity,</a:t>
            </a:r>
          </a:p>
          <a:p>
            <a:r>
              <a:rPr lang="sk-SK" dirty="0"/>
              <a:t>d) </a:t>
            </a:r>
            <a:r>
              <a:rPr lang="sk-SK" dirty="0" err="1"/>
              <a:t>volit</a:t>
            </a:r>
            <a:r>
              <a:rPr lang="sk-SK" dirty="0"/>
              <a:t> a byt volený do cirkevných orgánov,</a:t>
            </a:r>
          </a:p>
          <a:p>
            <a:r>
              <a:rPr lang="sk-SK" dirty="0"/>
              <a:t>e) </a:t>
            </a:r>
            <a:r>
              <a:rPr lang="sk-SK" dirty="0" err="1"/>
              <a:t>predkladat</a:t>
            </a:r>
            <a:r>
              <a:rPr lang="sk-SK" dirty="0"/>
              <a:t> žiadosti, návrhy a podnety cirkevným orgánom a cirkevným </a:t>
            </a:r>
            <a:r>
              <a:rPr lang="sk-SK" dirty="0" err="1"/>
              <a:t>predstavitelom</a:t>
            </a:r>
            <a:r>
              <a:rPr lang="sk-SK" dirty="0"/>
              <a:t>,</a:t>
            </a:r>
          </a:p>
          <a:p>
            <a:r>
              <a:rPr lang="sk-SK" dirty="0"/>
              <a:t>f) </a:t>
            </a:r>
            <a:r>
              <a:rPr lang="sk-SK" dirty="0" err="1"/>
              <a:t>zúcastnovat</a:t>
            </a:r>
            <a:r>
              <a:rPr lang="sk-SK" dirty="0"/>
              <a:t> sa na zasadnutiach zborových konventov, </a:t>
            </a:r>
            <a:r>
              <a:rPr lang="sk-SK" dirty="0" err="1"/>
              <a:t>vyjadrovat</a:t>
            </a:r>
            <a:r>
              <a:rPr lang="sk-SK" dirty="0"/>
              <a:t> sa k veciam, ktoré sú</a:t>
            </a:r>
          </a:p>
          <a:p>
            <a:r>
              <a:rPr lang="pl-PL" dirty="0"/>
              <a:t>predmetom ich rokovaní a hlasovat o nich,</a:t>
            </a:r>
          </a:p>
          <a:p>
            <a:r>
              <a:rPr lang="sk-SK" dirty="0"/>
              <a:t>g) </a:t>
            </a:r>
            <a:r>
              <a:rPr lang="sk-SK" dirty="0" err="1"/>
              <a:t>domáhat</a:t>
            </a:r>
            <a:r>
              <a:rPr lang="sk-SK" dirty="0"/>
              <a:t> sa ochrany svojich práv pred cirkevnými orgánmi a cirkevnými súdmi.</a:t>
            </a:r>
          </a:p>
          <a:p>
            <a:r>
              <a:rPr lang="sk-SK" b="1" dirty="0"/>
              <a:t>(2) </a:t>
            </a:r>
            <a:r>
              <a:rPr lang="sk-SK" dirty="0"/>
              <a:t>Právo </a:t>
            </a:r>
            <a:r>
              <a:rPr lang="sk-SK" dirty="0" err="1"/>
              <a:t>volit</a:t>
            </a:r>
            <a:r>
              <a:rPr lang="sk-SK" dirty="0"/>
              <a:t> a právo </a:t>
            </a:r>
            <a:r>
              <a:rPr lang="sk-SK" dirty="0" err="1"/>
              <a:t>hlasovat</a:t>
            </a:r>
            <a:r>
              <a:rPr lang="sk-SK" dirty="0"/>
              <a:t> na zborovom konvente nadobúda </a:t>
            </a:r>
            <a:r>
              <a:rPr lang="sk-SK" dirty="0" err="1"/>
              <a:t>clen</a:t>
            </a:r>
            <a:r>
              <a:rPr lang="sk-SK" dirty="0"/>
              <a:t> cirkvi po </a:t>
            </a:r>
            <a:r>
              <a:rPr lang="sk-SK" dirty="0" err="1"/>
              <a:t>dovršení</a:t>
            </a:r>
            <a:r>
              <a:rPr lang="sk-SK" dirty="0"/>
              <a:t> plnoletosti.</a:t>
            </a:r>
          </a:p>
          <a:p>
            <a:r>
              <a:rPr lang="sk-SK" b="1" dirty="0"/>
              <a:t>(3) </a:t>
            </a:r>
            <a:r>
              <a:rPr lang="sk-SK" dirty="0"/>
              <a:t>Právo byt volený do cirkevných orgánov nadobúda </a:t>
            </a:r>
            <a:r>
              <a:rPr lang="sk-SK" dirty="0" err="1"/>
              <a:t>clen</a:t>
            </a:r>
            <a:r>
              <a:rPr lang="sk-SK" dirty="0"/>
              <a:t> cirkvi, </a:t>
            </a:r>
            <a:r>
              <a:rPr lang="sk-SK" dirty="0" err="1"/>
              <a:t>pokial</a:t>
            </a:r>
            <a:r>
              <a:rPr lang="sk-SK" dirty="0"/>
              <a:t> táto ústava neustanovuje</a:t>
            </a:r>
          </a:p>
          <a:p>
            <a:r>
              <a:rPr lang="sk-SK" dirty="0"/>
              <a:t>inak, </a:t>
            </a:r>
            <a:r>
              <a:rPr lang="sk-SK" dirty="0" err="1"/>
              <a:t>dovršením</a:t>
            </a:r>
            <a:r>
              <a:rPr lang="sk-SK" dirty="0"/>
              <a:t> 21 rokov.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48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potrebné pre vzťah?</a:t>
            </a:r>
            <a:endParaRPr lang="sk-SK" dirty="0"/>
          </a:p>
        </p:txBody>
      </p:sp>
      <p:pic>
        <p:nvPicPr>
          <p:cNvPr id="1026" name="Picture 2" descr="http://t2.aimg.sk/magaziny/em6H7KrYQJXCLHk2PrdQ9Q.jpg?t=&amp;h=Dj7W1myNTxf0KDD3XBtXIg&amp;e=2145916800&amp;v=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73" y="1916832"/>
            <a:ext cx="6120679" cy="43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9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Pán Boh už na začiatku oddelil jeden deň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Čas pre vzťah s Bohom. </a:t>
            </a:r>
            <a:endParaRPr lang="sk-SK" sz="3200" dirty="0"/>
          </a:p>
        </p:txBody>
      </p:sp>
      <p:pic>
        <p:nvPicPr>
          <p:cNvPr id="2050" name="Picture 2" descr="http://static.itnews.sk/a501/image/file/2/0046/rQ3q.aplikacie_zdielanie_kalendara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94" y="734219"/>
            <a:ext cx="62865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6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Tretie Božie prikázanie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200" i="1" dirty="0" smtClean="0"/>
              <a:t>„Pamätaj, že máš sviatočný deň svätiť.“</a:t>
            </a:r>
            <a:endParaRPr lang="sk-SK" sz="3200" i="1" dirty="0"/>
          </a:p>
        </p:txBody>
      </p:sp>
      <p:sp>
        <p:nvSpPr>
          <p:cNvPr id="4" name="Zástupný symbol obrázka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6" name="Picture 4" descr="http://files.svitanie.sk/200006214-683476a290/Desatoro%2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73" y="332656"/>
            <a:ext cx="6675040" cy="57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4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Sviatočný deň je sobota</a:t>
            </a:r>
            <a:endParaRPr lang="sk-SK" dirty="0"/>
          </a:p>
        </p:txBody>
      </p:sp>
      <p:pic>
        <p:nvPicPr>
          <p:cNvPr id="4098" name="Picture 2" descr="http://www.academia.cz/img/knihy/obalky1/lrg/sab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14" y="524410"/>
            <a:ext cx="3275202" cy="564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0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NZ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038628" y="1709934"/>
            <a:ext cx="2856386" cy="4462265"/>
          </a:xfrm>
        </p:spPr>
        <p:txBody>
          <a:bodyPr/>
          <a:lstStyle/>
          <a:p>
            <a:r>
              <a:rPr lang="sk-SK" dirty="0" smtClean="0"/>
              <a:t>Pán Ježiš bol vzkriesený v nedeľu</a:t>
            </a:r>
          </a:p>
          <a:p>
            <a:r>
              <a:rPr lang="sk-SK" dirty="0" smtClean="0"/>
              <a:t>Zoslanie Ducha Svätého bolo v nedeľu</a:t>
            </a:r>
          </a:p>
          <a:p>
            <a:r>
              <a:rPr lang="sk-SK" dirty="0" smtClean="0"/>
              <a:t>Založenie cirkvi bolo v nedeľu </a:t>
            </a:r>
            <a:endParaRPr lang="sk-SK" dirty="0"/>
          </a:p>
        </p:txBody>
      </p:sp>
      <p:pic>
        <p:nvPicPr>
          <p:cNvPr id="5122" name="Picture 2" descr="https://i.ytimg.com/vi/EsJGqW1AqD8/maxresdefault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1703" b="15433"/>
          <a:stretch/>
        </p:blipFill>
        <p:spPr bwMode="auto">
          <a:xfrm>
            <a:off x="189756" y="1709935"/>
            <a:ext cx="7488832" cy="46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1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Evanjelici sa v nedeľu stretávajú na Službách Božích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V chráme Božom</a:t>
            </a:r>
            <a:endParaRPr lang="sk-SK" dirty="0"/>
          </a:p>
        </p:txBody>
      </p:sp>
      <p:pic>
        <p:nvPicPr>
          <p:cNvPr id="6146" name="Picture 2" descr="http://zilina-gallery.sk/galleries/Cirkvi_v_Ziline/ECAV_v_Ziline/Spomienky_na_F_Ruppeldta/Slavnostne_sluzby_Bozie/xIMG_54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545108"/>
            <a:ext cx="6786562" cy="50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7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deje na Bohoslužbách?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Slúži Boh svojím slovom</a:t>
            </a:r>
          </a:p>
          <a:p>
            <a:pPr lvl="1"/>
            <a:r>
              <a:rPr lang="sk-SK" dirty="0" smtClean="0"/>
              <a:t>V kázni</a:t>
            </a:r>
          </a:p>
          <a:p>
            <a:pPr lvl="1"/>
            <a:r>
              <a:rPr lang="sk-SK" dirty="0" smtClean="0"/>
              <a:t>V piesňach</a:t>
            </a:r>
          </a:p>
          <a:p>
            <a:pPr lvl="1"/>
            <a:r>
              <a:rPr lang="sk-SK" dirty="0" smtClean="0"/>
              <a:t>V biblických textoch</a:t>
            </a:r>
          </a:p>
          <a:p>
            <a:pPr lvl="1"/>
            <a:r>
              <a:rPr lang="sk-SK" dirty="0" smtClean="0"/>
              <a:t>V spievanej liturgii</a:t>
            </a:r>
          </a:p>
          <a:p>
            <a:pPr lvl="1"/>
            <a:r>
              <a:rPr lang="sk-SK" dirty="0" smtClean="0"/>
              <a:t>Vo sviatostiach</a:t>
            </a:r>
            <a:endParaRPr lang="sk-SK" dirty="0"/>
          </a:p>
        </p:txBody>
      </p:sp>
      <p:pic>
        <p:nvPicPr>
          <p:cNvPr id="7172" name="Picture 4" descr="http://www.ecavlm.sk/wp-content/uploads/2015/01/vvDSC_0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735000"/>
            <a:ext cx="2952327" cy="44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1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Okrem nedele a sviatkov sú aj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Adventné SB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Pôstne SB</a:t>
            </a:r>
            <a:endParaRPr lang="sk-SK" dirty="0"/>
          </a:p>
        </p:txBody>
      </p:sp>
      <p:pic>
        <p:nvPicPr>
          <p:cNvPr id="8196" name="Picture 4" descr="http://aninka.net/wp-content/uploads/2014/11/veniec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34" y="2819400"/>
            <a:ext cx="41815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.flercdn.net/i2/products/9/9/0/103099/1/3/1389906/1295541979.2894-ae67cfc867f47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8F9092"/>
              </a:clrFrom>
              <a:clrTo>
                <a:srgbClr val="8F90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80" y="2793178"/>
            <a:ext cx="3370595" cy="33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7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F0538DA-6480-4DE7-ACC1-AD3FD43B3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témou života v súlade s prírodou (širokouhlý formát)</Template>
  <TotalTime>0</TotalTime>
  <Words>265</Words>
  <Application>Microsoft Office PowerPoint</Application>
  <PresentationFormat>Vlastná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Cambria</vt:lpstr>
      <vt:lpstr>EcoLiving_16x9</vt:lpstr>
      <vt:lpstr>Deň sviatočného odpočinku</vt:lpstr>
      <vt:lpstr>Čo je potrebné pre vzťah?</vt:lpstr>
      <vt:lpstr>Pán Boh už na začiatku oddelil jeden deň</vt:lpstr>
      <vt:lpstr>Tretie Božie prikázanie</vt:lpstr>
      <vt:lpstr>V SZ</vt:lpstr>
      <vt:lpstr>V NZ</vt:lpstr>
      <vt:lpstr>Evanjelici sa v nedeľu stretávajú na Službách Božích</vt:lpstr>
      <vt:lpstr>Čo sa deje na Bohoslužbách?</vt:lpstr>
      <vt:lpstr>Okrem nedele a sviatkov sú aj</vt:lpstr>
      <vt:lpstr>Práva a povinnosti podľa CÚ č.l. 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2015-11-26T09:54:47Z</dcterms:created>
  <dcterms:modified xsi:type="dcterms:W3CDTF">2015-11-26T10:18:14Z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