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63" r:id="rId5"/>
    <p:sldId id="266" r:id="rId6"/>
    <p:sldId id="267" r:id="rId7"/>
    <p:sldId id="264" r:id="rId8"/>
    <p:sldId id="265" r:id="rId9"/>
    <p:sldId id="259" r:id="rId10"/>
    <p:sldId id="260" r:id="rId11"/>
    <p:sldId id="261" r:id="rId12"/>
    <p:sldId id="26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2232" y="11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0" baseline="0">
                <a:solidFill>
                  <a:schemeClr val="tx1"/>
                </a:solidFill>
              </a:defRPr>
            </a:lvl1pPr>
          </a:lstStyle>
          <a:p>
            <a:r>
              <a:rPr lang="sk-SK" smtClean="0"/>
              <a:t>Upravte štýly predlohy textu</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spc="3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Upravte štýl predlohy podnadpisov</a:t>
            </a:r>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p>
            <a:fld id="{06D8BB37-67E1-420F-B488-3DE93FA3DF1F}" type="datetimeFigureOut">
              <a:rPr lang="en-US" dirty="0"/>
              <a:t>2/23/2017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Rectangle 10"/>
          <p:cNvSpPr/>
          <p:nvPr/>
        </p:nvSpPr>
        <p:spPr>
          <a:xfrm>
            <a:off x="11292840" y="0"/>
            <a:ext cx="91440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Vertical Text Placeholder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E4B96382-B15D-466F-9E7D-0603461872B7}"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sk-SK" smtClean="0"/>
              <a:t>Upravte štýly predlohy textu</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218672AE-FC7B-40BA-8844-0693A2434617}"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3568EC8D-9508-4A2C-8FBC-4C089BA52EE5}"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sk-SK" smtClean="0"/>
              <a:t>Upravte štýly predlohy textu</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spc="30" baseline="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DB7A1C89-C29A-4D79-B5A1-1F424905E9A1}" type="datetimeFigureOut">
              <a:rPr lang="en-US" dirty="0"/>
              <a:t>2/23/2017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8" name="Rectangle 7"/>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57ECC248-0691-4AB1-BB8B-882D656FF160}"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k-SK" smtClean="0"/>
              <a:t>Upravte štýly predlohy textu</a:t>
            </a:r>
            <a:endParaRPr lang="en-US" dirty="0"/>
          </a:p>
        </p:txBody>
      </p:sp>
      <p:sp>
        <p:nvSpPr>
          <p:cNvPr id="3" name="Text Placeholder 2"/>
          <p:cNvSpPr>
            <a:spLocks noGrp="1"/>
          </p:cNvSpPr>
          <p:nvPr>
            <p:ph type="body" idx="1"/>
          </p:nvPr>
        </p:nvSpPr>
        <p:spPr>
          <a:xfrm>
            <a:off x="1261872" y="1721606"/>
            <a:ext cx="4480560" cy="731520"/>
          </a:xfrm>
        </p:spPr>
        <p:txBody>
          <a:bodyPr anchor="b">
            <a:normAutofit/>
          </a:bodyPr>
          <a:lstStyle>
            <a:lvl1pPr marL="0" indent="0">
              <a:spcBef>
                <a:spcPts val="0"/>
              </a:spcBef>
              <a:buNone/>
              <a:defRPr sz="2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11" name="Text Placeholder 4"/>
          <p:cNvSpPr>
            <a:spLocks noGrp="1"/>
          </p:cNvSpPr>
          <p:nvPr>
            <p:ph type="body" sz="quarter" idx="3"/>
          </p:nvPr>
        </p:nvSpPr>
        <p:spPr>
          <a:xfrm>
            <a:off x="6126480" y="1721606"/>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sk-SK" smtClean="0"/>
              <a:t>Upravte štýl predlohy textu.</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D4E54B09-E178-460F-B46D-023FA9745608}" type="datetimeFigureOut">
              <a:rPr lang="en-US" dirty="0"/>
              <a:t>2/23/2017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6CD62E06-21B3-4A3D-A6C8-F0DFEB8AB04D}" type="datetimeFigureOut">
              <a:rPr lang="en-US" dirty="0"/>
              <a:t>2/23/2017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7CC01-41FD-4607-B8B1-976991065B2D}" type="datetimeFigureOut">
              <a:rPr lang="en-US" dirty="0"/>
              <a:t>2/23/2017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1" baseline="0"/>
            </a:lvl1pPr>
          </a:lstStyle>
          <a:p>
            <a:r>
              <a:rPr lang="sk-SK" smtClean="0"/>
              <a:t>Upravte štýly predlohy textu</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6D6740A7-C153-476A-BA27-5BE657EA7C21}"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1">
                <a:solidFill>
                  <a:srgbClr val="FFFFFF"/>
                </a:solidFill>
              </a:defRPr>
            </a:lvl1pPr>
          </a:lstStyle>
          <a:p>
            <a:r>
              <a:rPr lang="sk-SK" smtClean="0"/>
              <a:t>Upravte štýly predlohy textu</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400">
                <a:solidFill>
                  <a:schemeClr val="accent1">
                    <a:lumMod val="20000"/>
                    <a:lumOff val="8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1C86C2EC-F3EA-4AFE-88D7-51A6BBFDBA8B}" type="datetimeFigureOut">
              <a:rPr lang="en-US" dirty="0"/>
              <a:t>2/23/2017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262393"/>
            <a:ext cx="9692640" cy="1428929"/>
          </a:xfrm>
          <a:prstGeom prst="rect">
            <a:avLst/>
          </a:prstGeom>
        </p:spPr>
        <p:txBody>
          <a:bodyPr vert="horz" lIns="91440" tIns="27432" rIns="91440" bIns="45720" rtlCol="0" anchor="b">
            <a:normAutofit/>
          </a:bodyPr>
          <a:lstStyle/>
          <a:p>
            <a:r>
              <a:rPr lang="sk-SK" smtClean="0"/>
              <a:t>Upravte štýly predlohy textu</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100" b="0">
                <a:solidFill>
                  <a:schemeClr val="tx2">
                    <a:lumMod val="40000"/>
                    <a:lumOff val="60000"/>
                  </a:schemeClr>
                </a:solidFill>
              </a:defRPr>
            </a:lvl1pPr>
          </a:lstStyle>
          <a:p>
            <a:fld id="{BF2EAB5F-78EB-45CA-9E26-D1BAA0AA6EEC}" type="datetimeFigureOut">
              <a:rPr lang="en-US" dirty="0"/>
              <a:t>2/23/2017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100">
                <a:solidFill>
                  <a:schemeClr val="tx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400" b="1" kern="1200" spc="-50" baseline="0">
          <a:solidFill>
            <a:schemeClr val="accent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2000" kern="1200" spc="10" baseline="0">
          <a:solidFill>
            <a:schemeClr val="tx1">
              <a:lumMod val="65000"/>
              <a:lumOff val="35000"/>
            </a:schemeClr>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r>
              <a:rPr lang="sk-SK" sz="19900" dirty="0" smtClean="0"/>
              <a:t>Ježišovo</a:t>
            </a:r>
            <a:endParaRPr lang="sk-SK" sz="19900" dirty="0"/>
          </a:p>
        </p:txBody>
      </p:sp>
      <p:sp>
        <p:nvSpPr>
          <p:cNvPr id="3" name="Podnadpis 2"/>
          <p:cNvSpPr>
            <a:spLocks noGrp="1"/>
          </p:cNvSpPr>
          <p:nvPr>
            <p:ph type="subTitle" idx="1"/>
          </p:nvPr>
        </p:nvSpPr>
        <p:spPr/>
        <p:txBody>
          <a:bodyPr>
            <a:noAutofit/>
          </a:bodyPr>
          <a:lstStyle/>
          <a:p>
            <a:r>
              <a:rPr lang="sk-SK" sz="9600" dirty="0" smtClean="0"/>
              <a:t>Učenie I.</a:t>
            </a:r>
            <a:endParaRPr lang="sk-SK" sz="9600" dirty="0"/>
          </a:p>
        </p:txBody>
      </p:sp>
    </p:spTree>
    <p:extLst>
      <p:ext uri="{BB962C8B-B14F-4D97-AF65-F5344CB8AC3E}">
        <p14:creationId xmlns:p14="http://schemas.microsoft.com/office/powerpoint/2010/main" val="30445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Zákon</a:t>
            </a:r>
            <a:endParaRPr lang="sk-SK" dirty="0"/>
          </a:p>
        </p:txBody>
      </p:sp>
      <p:sp>
        <p:nvSpPr>
          <p:cNvPr id="3" name="Zástupný symbol obsahu 2"/>
          <p:cNvSpPr>
            <a:spLocks noGrp="1"/>
          </p:cNvSpPr>
          <p:nvPr>
            <p:ph sz="half" idx="1"/>
          </p:nvPr>
        </p:nvSpPr>
        <p:spPr/>
        <p:txBody>
          <a:bodyPr>
            <a:normAutofit/>
          </a:bodyPr>
          <a:lstStyle/>
          <a:p>
            <a:r>
              <a:rPr lang="sk-SK" sz="2800" dirty="0"/>
              <a:t>V izraelskom národe bola Zákonom označovaná „</a:t>
            </a:r>
            <a:r>
              <a:rPr lang="sk-SK" sz="2800" dirty="0" err="1"/>
              <a:t>Tóra</a:t>
            </a:r>
            <a:r>
              <a:rPr lang="sk-SK" sz="2800" dirty="0"/>
              <a:t>“, ktorú tvorí päť kníh </a:t>
            </a:r>
            <a:r>
              <a:rPr lang="sk-SK" sz="2800" dirty="0" smtClean="0"/>
              <a:t>Mojžišových</a:t>
            </a:r>
            <a:r>
              <a:rPr lang="sk-SK" sz="2800" dirty="0"/>
              <a:t>: </a:t>
            </a:r>
            <a:r>
              <a:rPr lang="sk-SK" sz="2800" dirty="0" err="1"/>
              <a:t>Genesis</a:t>
            </a:r>
            <a:r>
              <a:rPr lang="sk-SK" sz="2800" dirty="0"/>
              <a:t>, </a:t>
            </a:r>
            <a:r>
              <a:rPr lang="sk-SK" sz="2800" dirty="0" err="1"/>
              <a:t>Exodus</a:t>
            </a:r>
            <a:r>
              <a:rPr lang="sk-SK" sz="2800" dirty="0"/>
              <a:t>, </a:t>
            </a:r>
            <a:r>
              <a:rPr lang="sk-SK" sz="2800" dirty="0" err="1" smtClean="0"/>
              <a:t>Numeri</a:t>
            </a:r>
            <a:r>
              <a:rPr lang="sk-SK" sz="2800" dirty="0"/>
              <a:t>, </a:t>
            </a:r>
            <a:r>
              <a:rPr lang="sk-SK" sz="2800" dirty="0" err="1"/>
              <a:t>Leviticus</a:t>
            </a:r>
            <a:r>
              <a:rPr lang="sk-SK" sz="2800" dirty="0"/>
              <a:t>, </a:t>
            </a:r>
            <a:r>
              <a:rPr lang="sk-SK" sz="2800" dirty="0" err="1"/>
              <a:t>Deuteronomium</a:t>
            </a:r>
            <a:r>
              <a:rPr lang="sk-SK" sz="2800" dirty="0"/>
              <a:t>.</a:t>
            </a:r>
          </a:p>
          <a:p>
            <a:endParaRPr lang="sk-SK" sz="2800" dirty="0"/>
          </a:p>
        </p:txBody>
      </p:sp>
      <p:sp>
        <p:nvSpPr>
          <p:cNvPr id="4" name="Zástupný symbol obsahu 3"/>
          <p:cNvSpPr>
            <a:spLocks noGrp="1"/>
          </p:cNvSpPr>
          <p:nvPr>
            <p:ph sz="half" idx="2"/>
          </p:nvPr>
        </p:nvSpPr>
        <p:spPr/>
        <p:txBody>
          <a:bodyPr/>
          <a:lstStyle/>
          <a:p>
            <a:endParaRPr lang="sk-SK" dirty="0"/>
          </a:p>
        </p:txBody>
      </p:sp>
    </p:spTree>
    <p:extLst>
      <p:ext uri="{BB962C8B-B14F-4D97-AF65-F5344CB8AC3E}">
        <p14:creationId xmlns:p14="http://schemas.microsoft.com/office/powerpoint/2010/main" val="315970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Jákobova</a:t>
            </a:r>
            <a:r>
              <a:rPr lang="sk-SK" dirty="0" smtClean="0"/>
              <a:t>  studňa</a:t>
            </a:r>
            <a:endParaRPr lang="sk-SK" dirty="0"/>
          </a:p>
        </p:txBody>
      </p:sp>
      <p:sp>
        <p:nvSpPr>
          <p:cNvPr id="3" name="Zástupný symbol obsahu 2"/>
          <p:cNvSpPr>
            <a:spLocks noGrp="1"/>
          </p:cNvSpPr>
          <p:nvPr>
            <p:ph sz="half" idx="1"/>
          </p:nvPr>
        </p:nvSpPr>
        <p:spPr/>
        <p:txBody>
          <a:bodyPr>
            <a:normAutofit/>
          </a:bodyPr>
          <a:lstStyle/>
          <a:p>
            <a:r>
              <a:rPr lang="sk-SK" sz="2800" dirty="0"/>
              <a:t>Studňa vykopaná praotcom </a:t>
            </a:r>
            <a:r>
              <a:rPr lang="sk-SK" sz="2800" dirty="0" err="1"/>
              <a:t>Jákobom</a:t>
            </a:r>
            <a:r>
              <a:rPr lang="sk-SK" sz="2800" dirty="0"/>
              <a:t>, synom Izáka, ktorého anjel nazval novým menom Izrael a ktorý splodil 12 </a:t>
            </a:r>
            <a:r>
              <a:rPr lang="sk-SK" sz="2800" dirty="0" smtClean="0"/>
              <a:t>synov – </a:t>
            </a:r>
            <a:r>
              <a:rPr lang="sk-SK" sz="2800" dirty="0"/>
              <a:t>otcov dvanástich </a:t>
            </a:r>
            <a:r>
              <a:rPr lang="sk-SK" sz="2800" dirty="0" smtClean="0"/>
              <a:t>kmeňov Izraela</a:t>
            </a:r>
            <a:r>
              <a:rPr lang="sk-SK" sz="2800" dirty="0"/>
              <a:t>.</a:t>
            </a:r>
          </a:p>
          <a:p>
            <a:endParaRPr lang="sk-SK" sz="2800" dirty="0"/>
          </a:p>
        </p:txBody>
      </p:sp>
      <p:sp>
        <p:nvSpPr>
          <p:cNvPr id="4" name="Zástupný symbol obsahu 3"/>
          <p:cNvSpPr>
            <a:spLocks noGrp="1"/>
          </p:cNvSpPr>
          <p:nvPr>
            <p:ph sz="half" idx="2"/>
          </p:nvPr>
        </p:nvSpPr>
        <p:spPr/>
        <p:txBody>
          <a:bodyPr/>
          <a:lstStyle/>
          <a:p>
            <a:endParaRPr lang="sk-SK"/>
          </a:p>
        </p:txBody>
      </p:sp>
    </p:spTree>
    <p:extLst>
      <p:ext uri="{BB962C8B-B14F-4D97-AF65-F5344CB8AC3E}">
        <p14:creationId xmlns:p14="http://schemas.microsoft.com/office/powerpoint/2010/main" val="438669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Nečistý</a:t>
            </a:r>
          </a:p>
        </p:txBody>
      </p:sp>
      <p:sp>
        <p:nvSpPr>
          <p:cNvPr id="3" name="Zástupný symbol obsahu 2"/>
          <p:cNvSpPr>
            <a:spLocks noGrp="1"/>
          </p:cNvSpPr>
          <p:nvPr>
            <p:ph sz="half" idx="1"/>
          </p:nvPr>
        </p:nvSpPr>
        <p:spPr/>
        <p:txBody>
          <a:bodyPr>
            <a:normAutofit/>
          </a:bodyPr>
          <a:lstStyle/>
          <a:p>
            <a:r>
              <a:rPr lang="sk-SK" sz="2800" dirty="0"/>
              <a:t>Ten, čo nespĺňal predpisy </a:t>
            </a:r>
            <a:r>
              <a:rPr lang="sk-SK" sz="2800" dirty="0" smtClean="0"/>
              <a:t>zákona </a:t>
            </a:r>
            <a:r>
              <a:rPr lang="sk-SK" sz="2800" dirty="0"/>
              <a:t>– napríklad chorý človek, alebo aj ten, kto sa dotkol mŕtvoly.</a:t>
            </a:r>
          </a:p>
          <a:p>
            <a:r>
              <a:rPr lang="sk-SK" sz="2800" dirty="0"/>
              <a:t/>
            </a:r>
            <a:br>
              <a:rPr lang="sk-SK" sz="2800" dirty="0"/>
            </a:br>
            <a:endParaRPr lang="sk-SK" sz="2800" dirty="0"/>
          </a:p>
        </p:txBody>
      </p:sp>
      <p:sp>
        <p:nvSpPr>
          <p:cNvPr id="4" name="Zástupný symbol obsahu 3"/>
          <p:cNvSpPr>
            <a:spLocks noGrp="1"/>
          </p:cNvSpPr>
          <p:nvPr>
            <p:ph sz="half" idx="2"/>
          </p:nvPr>
        </p:nvSpPr>
        <p:spPr/>
        <p:txBody>
          <a:bodyPr/>
          <a:lstStyle/>
          <a:p>
            <a:endParaRPr lang="sk-SK"/>
          </a:p>
        </p:txBody>
      </p:sp>
    </p:spTree>
    <p:extLst>
      <p:ext uri="{BB962C8B-B14F-4D97-AF65-F5344CB8AC3E}">
        <p14:creationId xmlns:p14="http://schemas.microsoft.com/office/powerpoint/2010/main" val="206968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Reč</a:t>
            </a:r>
            <a:endParaRPr lang="sk-SK" dirty="0"/>
          </a:p>
        </p:txBody>
      </p:sp>
      <p:sp>
        <p:nvSpPr>
          <p:cNvPr id="4" name="Zástupný symbol obsahu 3"/>
          <p:cNvSpPr>
            <a:spLocks noGrp="1"/>
          </p:cNvSpPr>
          <p:nvPr>
            <p:ph sz="half" idx="2"/>
          </p:nvPr>
        </p:nvSpPr>
        <p:spPr>
          <a:xfrm>
            <a:off x="6126479" y="262394"/>
            <a:ext cx="5072823" cy="5917744"/>
          </a:xfrm>
        </p:spPr>
        <p:txBody>
          <a:bodyPr>
            <a:noAutofit/>
          </a:bodyPr>
          <a:lstStyle/>
          <a:p>
            <a:r>
              <a:rPr lang="sk-SK" sz="2800" dirty="0"/>
              <a:t>Väčšina ľudí, ak im to dovoľuje zdravie,  vek a schopnosti, sa </a:t>
            </a:r>
            <a:r>
              <a:rPr lang="sk-SK" sz="2800" dirty="0" smtClean="0"/>
              <a:t>dorozumieva  </a:t>
            </a:r>
            <a:r>
              <a:rPr lang="sk-SK" sz="2800" dirty="0"/>
              <a:t>rečou.  </a:t>
            </a:r>
          </a:p>
          <a:p>
            <a:r>
              <a:rPr lang="sk-SK" sz="2800" dirty="0"/>
              <a:t>Reč sa  skladá   zo  slov.  </a:t>
            </a:r>
          </a:p>
          <a:p>
            <a:r>
              <a:rPr lang="sk-SK" sz="2800" dirty="0"/>
              <a:t>Každé  slovo  má  svoj obsah, význam a hodnotu.  </a:t>
            </a:r>
          </a:p>
          <a:p>
            <a:r>
              <a:rPr lang="sk-SK" sz="2800" dirty="0"/>
              <a:t>Niektoré  slová majú veľkú  hodnotu, a keď zaznejú, tešíme sa z nich. </a:t>
            </a:r>
          </a:p>
          <a:p>
            <a:r>
              <a:rPr lang="sk-SK" sz="2800" dirty="0"/>
              <a:t>Iné by naopak mali zostať radšej nevyslovené</a:t>
            </a:r>
            <a:r>
              <a:rPr lang="sk-SK" sz="2800" dirty="0" smtClean="0"/>
              <a:t>.</a:t>
            </a:r>
            <a:endParaRPr lang="sk-SK" sz="2800" dirty="0"/>
          </a:p>
        </p:txBody>
      </p:sp>
      <p:pic>
        <p:nvPicPr>
          <p:cNvPr id="1026" name="Picture 2" descr="Výsledok vyhľadávania obrázkov pre dopyt speec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flipH="1">
            <a:off x="1262063" y="2055702"/>
            <a:ext cx="4479925" cy="3897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651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Ježiš</a:t>
            </a:r>
            <a:endParaRPr lang="sk-SK" dirty="0"/>
          </a:p>
        </p:txBody>
      </p:sp>
      <p:sp>
        <p:nvSpPr>
          <p:cNvPr id="3" name="Zástupný symbol obsahu 2"/>
          <p:cNvSpPr>
            <a:spLocks noGrp="1"/>
          </p:cNvSpPr>
          <p:nvPr>
            <p:ph sz="half" idx="1"/>
          </p:nvPr>
        </p:nvSpPr>
        <p:spPr>
          <a:xfrm>
            <a:off x="1261871" y="1828800"/>
            <a:ext cx="5340265" cy="4351337"/>
          </a:xfrm>
        </p:spPr>
        <p:txBody>
          <a:bodyPr>
            <a:noAutofit/>
          </a:bodyPr>
          <a:lstStyle/>
          <a:p>
            <a:r>
              <a:rPr lang="sk-SK" sz="2800" dirty="0"/>
              <a:t>Ježiš  prostredníctvom svojich  slov  </a:t>
            </a:r>
            <a:r>
              <a:rPr lang="sk-SK" sz="2800" dirty="0" smtClean="0"/>
              <a:t>oboznamoval </a:t>
            </a:r>
            <a:r>
              <a:rPr lang="sk-SK" sz="2800" dirty="0"/>
              <a:t>ľudí  s  Božou  vôľou,  láskou a milosťou. </a:t>
            </a:r>
            <a:endParaRPr lang="sk-SK" sz="2800" dirty="0" smtClean="0"/>
          </a:p>
          <a:p>
            <a:r>
              <a:rPr lang="sk-SK" sz="2800" dirty="0" smtClean="0"/>
              <a:t>Učil</a:t>
            </a:r>
            <a:r>
              <a:rPr lang="sk-SK" sz="2800" dirty="0"/>
              <a:t>,  vysvetľoval, napomínal, upozorňoval,  povzbudzoval, pozýval. </a:t>
            </a:r>
            <a:endParaRPr lang="sk-SK" sz="2800" dirty="0" smtClean="0"/>
          </a:p>
          <a:p>
            <a:r>
              <a:rPr lang="sk-SK" sz="2800" dirty="0" smtClean="0"/>
              <a:t>Tiež </a:t>
            </a:r>
            <a:r>
              <a:rPr lang="sk-SK" sz="2800" dirty="0"/>
              <a:t>sa </a:t>
            </a:r>
            <a:r>
              <a:rPr lang="sk-SK" sz="2800" dirty="0" smtClean="0"/>
              <a:t>pravidelne </a:t>
            </a:r>
            <a:r>
              <a:rPr lang="sk-SK" sz="2800" dirty="0"/>
              <a:t>modlil a oslavoval svojho nebeského Otca.</a:t>
            </a:r>
          </a:p>
        </p:txBody>
      </p:sp>
      <p:pic>
        <p:nvPicPr>
          <p:cNvPr id="2056" name="Picture 8" descr="Výsledok vyhľadávania obrázkov pre dopyt Jesu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822463" y="1828800"/>
            <a:ext cx="30889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95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ýsledok vyhľadávania obrázkov pre dopyt modlitb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flipH="1">
            <a:off x="783771" y="-1"/>
            <a:ext cx="10170741" cy="687624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r>
              <a:rPr lang="sk-SK" dirty="0" smtClean="0"/>
              <a:t>Kázeň na vrchu</a:t>
            </a:r>
            <a:endParaRPr lang="sk-SK" dirty="0"/>
          </a:p>
        </p:txBody>
      </p:sp>
      <p:sp>
        <p:nvSpPr>
          <p:cNvPr id="3" name="Zástupný symbol obsahu 2"/>
          <p:cNvSpPr>
            <a:spLocks noGrp="1"/>
          </p:cNvSpPr>
          <p:nvPr>
            <p:ph sz="half" idx="1"/>
          </p:nvPr>
        </p:nvSpPr>
        <p:spPr>
          <a:xfrm>
            <a:off x="1000614" y="1843315"/>
            <a:ext cx="5066357" cy="4659086"/>
          </a:xfrm>
        </p:spPr>
        <p:txBody>
          <a:bodyPr>
            <a:noAutofit/>
          </a:bodyPr>
          <a:lstStyle/>
          <a:p>
            <a:r>
              <a:rPr lang="sk-SK" sz="2800" dirty="0" err="1" smtClean="0">
                <a:solidFill>
                  <a:schemeClr val="tx1"/>
                </a:solidFill>
              </a:rPr>
              <a:t>Mt</a:t>
            </a:r>
            <a:r>
              <a:rPr lang="sk-SK" sz="2800" dirty="0" smtClean="0">
                <a:solidFill>
                  <a:schemeClr val="tx1"/>
                </a:solidFill>
              </a:rPr>
              <a:t> 5-7 kap.</a:t>
            </a:r>
          </a:p>
          <a:p>
            <a:r>
              <a:rPr lang="sk-SK" sz="2800" dirty="0">
                <a:solidFill>
                  <a:schemeClr val="tx1"/>
                </a:solidFill>
              </a:rPr>
              <a:t>Kázeň  na vrchu sa začína blahoslavenstvami. </a:t>
            </a:r>
            <a:endParaRPr lang="sk-SK" sz="2800" dirty="0" smtClean="0">
              <a:solidFill>
                <a:schemeClr val="tx1"/>
              </a:solidFill>
            </a:endParaRPr>
          </a:p>
          <a:p>
            <a:r>
              <a:rPr lang="sk-SK" sz="2800" dirty="0">
                <a:solidFill>
                  <a:schemeClr val="tx1"/>
                </a:solidFill>
              </a:rPr>
              <a:t>V kázni na vrchu nachádzame aj niektoré  veľmi  známe časti Písma  svätého, ktoré ovládame a hovorievame spamäti. Jednou z nich je Modlitba Pánova  – Otče náš</a:t>
            </a:r>
            <a:r>
              <a:rPr lang="sk-SK" sz="2800" dirty="0" smtClean="0">
                <a:solidFill>
                  <a:schemeClr val="tx1"/>
                </a:solidFill>
              </a:rPr>
              <a:t>.</a:t>
            </a:r>
            <a:endParaRPr lang="sk-SK" sz="2800" dirty="0">
              <a:solidFill>
                <a:schemeClr val="tx1"/>
              </a:solidFill>
            </a:endParaRPr>
          </a:p>
        </p:txBody>
      </p:sp>
    </p:spTree>
    <p:extLst>
      <p:ext uri="{BB962C8B-B14F-4D97-AF65-F5344CB8AC3E}">
        <p14:creationId xmlns:p14="http://schemas.microsoft.com/office/powerpoint/2010/main" val="20682091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Kázeň na vrchu</a:t>
            </a:r>
            <a:endParaRPr lang="sk-SK" dirty="0"/>
          </a:p>
        </p:txBody>
      </p:sp>
      <p:sp>
        <p:nvSpPr>
          <p:cNvPr id="3" name="Zástupný symbol obsahu 2"/>
          <p:cNvSpPr>
            <a:spLocks noGrp="1"/>
          </p:cNvSpPr>
          <p:nvPr>
            <p:ph sz="half" idx="1"/>
          </p:nvPr>
        </p:nvSpPr>
        <p:spPr>
          <a:xfrm>
            <a:off x="1000614" y="1843315"/>
            <a:ext cx="5066357" cy="4659086"/>
          </a:xfrm>
        </p:spPr>
        <p:txBody>
          <a:bodyPr>
            <a:noAutofit/>
          </a:bodyPr>
          <a:lstStyle/>
          <a:p>
            <a:r>
              <a:rPr lang="sk-SK" sz="2800" dirty="0"/>
              <a:t>V Evanjeliu  podľa Matúša nachádzame výrok  Pána  Ježiša, </a:t>
            </a:r>
            <a:r>
              <a:rPr lang="sk-SK" sz="2800" dirty="0" smtClean="0"/>
              <a:t>ktorý </a:t>
            </a:r>
            <a:r>
              <a:rPr lang="sk-SK" sz="2800" dirty="0"/>
              <a:t>nazývame „zlatým  pravidlom“. Na zlatom pravidle Pána  Ježiša môžeme názorne vidieť, akým  spôsobom vykladá  Pán Ježiš </a:t>
            </a:r>
            <a:r>
              <a:rPr lang="sk-SK" sz="2800" dirty="0" smtClean="0"/>
              <a:t>ustanovenia </a:t>
            </a:r>
            <a:r>
              <a:rPr lang="sk-SK" sz="2800" dirty="0" err="1"/>
              <a:t>starozmluvného</a:t>
            </a:r>
            <a:r>
              <a:rPr lang="sk-SK" sz="2800" dirty="0"/>
              <a:t> zákona: </a:t>
            </a:r>
            <a:r>
              <a:rPr lang="sk-SK" sz="2800" b="1" dirty="0"/>
              <a:t>„Oko za oko, zub za zub.“</a:t>
            </a:r>
            <a:endParaRPr lang="sk-SK" sz="2800" b="1" dirty="0">
              <a:solidFill>
                <a:schemeClr val="tx1"/>
              </a:solidFill>
            </a:endParaRPr>
          </a:p>
        </p:txBody>
      </p:sp>
      <p:sp>
        <p:nvSpPr>
          <p:cNvPr id="4" name="Zástupný symbol obsahu 3"/>
          <p:cNvSpPr>
            <a:spLocks noGrp="1"/>
          </p:cNvSpPr>
          <p:nvPr>
            <p:ph sz="half" idx="2"/>
          </p:nvPr>
        </p:nvSpPr>
        <p:spPr/>
        <p:txBody>
          <a:bodyPr/>
          <a:lstStyle/>
          <a:p>
            <a:endParaRPr lang="sk-SK"/>
          </a:p>
        </p:txBody>
      </p:sp>
    </p:spTree>
    <p:extLst>
      <p:ext uri="{BB962C8B-B14F-4D97-AF65-F5344CB8AC3E}">
        <p14:creationId xmlns:p14="http://schemas.microsoft.com/office/powerpoint/2010/main" val="1834729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Kázeň na vrchu</a:t>
            </a:r>
            <a:endParaRPr lang="sk-SK" dirty="0"/>
          </a:p>
        </p:txBody>
      </p:sp>
      <p:sp>
        <p:nvSpPr>
          <p:cNvPr id="3" name="Zástupný symbol obsahu 2"/>
          <p:cNvSpPr>
            <a:spLocks noGrp="1"/>
          </p:cNvSpPr>
          <p:nvPr>
            <p:ph sz="half" idx="1"/>
          </p:nvPr>
        </p:nvSpPr>
        <p:spPr>
          <a:xfrm>
            <a:off x="1000614" y="1843315"/>
            <a:ext cx="5066357" cy="4659086"/>
          </a:xfrm>
        </p:spPr>
        <p:txBody>
          <a:bodyPr>
            <a:noAutofit/>
          </a:bodyPr>
          <a:lstStyle/>
          <a:p>
            <a:r>
              <a:rPr lang="sk-SK" sz="2800" dirty="0"/>
              <a:t>Kázeň na vrchu je ukončená podobenstvom o staviteľoch. V </a:t>
            </a:r>
            <a:r>
              <a:rPr lang="sk-SK" sz="2800" dirty="0" smtClean="0"/>
              <a:t>podobenstve </a:t>
            </a:r>
            <a:r>
              <a:rPr lang="sk-SK" sz="2800" dirty="0"/>
              <a:t>o staviteľoch  nám  Ježiš  Kristus názorne ukazuje, že svoj život  je potrebné budovať  na pevných základoch – na Bohu a Jeho vôli, aby sme obstáli v čase  nepriaznivých životných pod- mienok a naša  životná stavba sa nezrútila.</a:t>
            </a:r>
          </a:p>
          <a:p>
            <a:endParaRPr lang="sk-SK" sz="2800" b="1" dirty="0">
              <a:solidFill>
                <a:schemeClr val="tx1"/>
              </a:solidFill>
            </a:endParaRPr>
          </a:p>
        </p:txBody>
      </p:sp>
      <p:sp>
        <p:nvSpPr>
          <p:cNvPr id="4" name="Zástupný symbol obsahu 3"/>
          <p:cNvSpPr>
            <a:spLocks noGrp="1"/>
          </p:cNvSpPr>
          <p:nvPr>
            <p:ph sz="half" idx="2"/>
          </p:nvPr>
        </p:nvSpPr>
        <p:spPr/>
        <p:txBody>
          <a:bodyPr/>
          <a:lstStyle/>
          <a:p>
            <a:endParaRPr lang="sk-SK"/>
          </a:p>
        </p:txBody>
      </p:sp>
    </p:spTree>
    <p:extLst>
      <p:ext uri="{BB962C8B-B14F-4D97-AF65-F5344CB8AC3E}">
        <p14:creationId xmlns:p14="http://schemas.microsoft.com/office/powerpoint/2010/main" val="22958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Blahoslavenstvá</a:t>
            </a:r>
            <a:endParaRPr lang="sk-SK" dirty="0"/>
          </a:p>
        </p:txBody>
      </p:sp>
      <p:sp>
        <p:nvSpPr>
          <p:cNvPr id="3" name="Zástupný symbol obsahu 2"/>
          <p:cNvSpPr>
            <a:spLocks noGrp="1"/>
          </p:cNvSpPr>
          <p:nvPr>
            <p:ph sz="half" idx="1"/>
          </p:nvPr>
        </p:nvSpPr>
        <p:spPr/>
        <p:txBody>
          <a:bodyPr>
            <a:noAutofit/>
          </a:bodyPr>
          <a:lstStyle/>
          <a:p>
            <a:r>
              <a:rPr lang="sk-SK" sz="2800" dirty="0"/>
              <a:t>Blahoslavenstvá sú výroky,  ktoré hovoria o tom, že Boh obdarováva isté  skupiny ľudí veľkou milosťou.  </a:t>
            </a:r>
          </a:p>
          <a:p>
            <a:r>
              <a:rPr lang="sk-SK" sz="2800" dirty="0"/>
              <a:t>Slovo „blahoslavení“ už  v dnešných rozhovoroch nezaznieva. Mohli by sme ho vysvetliť podobnými slovami ako blažení,  šťastní…</a:t>
            </a:r>
          </a:p>
          <a:p>
            <a:endParaRPr lang="sk-SK" sz="2800" dirty="0"/>
          </a:p>
        </p:txBody>
      </p:sp>
      <p:sp>
        <p:nvSpPr>
          <p:cNvPr id="4" name="Zástupný symbol obsahu 3"/>
          <p:cNvSpPr>
            <a:spLocks noGrp="1"/>
          </p:cNvSpPr>
          <p:nvPr>
            <p:ph sz="half" idx="2"/>
          </p:nvPr>
        </p:nvSpPr>
        <p:spPr>
          <a:xfrm>
            <a:off x="5965370" y="0"/>
            <a:ext cx="5312229" cy="6858000"/>
          </a:xfrm>
        </p:spPr>
        <p:txBody>
          <a:bodyPr>
            <a:noAutofit/>
          </a:bodyPr>
          <a:lstStyle/>
          <a:p>
            <a:r>
              <a:rPr lang="sk-SK" sz="2200" i="1" dirty="0"/>
              <a:t>Blahoslavení chudobní v duchu,  lebo ich je kráľovstvo nebeské.  Blahoslavení </a:t>
            </a:r>
            <a:r>
              <a:rPr lang="sk-SK" sz="2200" i="1" dirty="0" smtClean="0"/>
              <a:t>žalostiaci</a:t>
            </a:r>
            <a:r>
              <a:rPr lang="sk-SK" sz="2200" i="1" dirty="0"/>
              <a:t>, lebo oni potešenia  dôjdu. Blahoslavení krotkí,  lebo oni dedičmi zeme budú. Blahoslavení, ktorí </a:t>
            </a:r>
            <a:r>
              <a:rPr lang="sk-SK" sz="2200" i="1" dirty="0" err="1"/>
              <a:t>lačnia</a:t>
            </a:r>
            <a:r>
              <a:rPr lang="sk-SK" sz="2200" i="1" dirty="0"/>
              <a:t> a žíznia po spravodlivosti, lebo oni nasýtení budú. Blahoslavení </a:t>
            </a:r>
            <a:r>
              <a:rPr lang="sk-SK" sz="2200" i="1" dirty="0" smtClean="0"/>
              <a:t>milosrdní</a:t>
            </a:r>
            <a:r>
              <a:rPr lang="sk-SK" sz="2200" i="1" dirty="0"/>
              <a:t>, lebo oni milosrdenstva dôjdu. Blahoslavení čistého srdca, lebo oni Boha uvidia. Blahoslavení, ktorí tvoria pokoj, lebo synmi Božími oni budú sa volať. Blahoslavení prenasledovaní pre spravodlivosť, lebo ich je kráľovstvo nebeské. Blahoslavení ste, keď vás pre mňa hanobia a prenasledujú a hovoria o vás všetko  zlé; radujte  a veseľte sa, pretože  vaša odmena hojná je v nebesiach; veď tak prenasledovali  prorokov,  ktorí  boli pred vami.</a:t>
            </a:r>
            <a:endParaRPr lang="sk-SK" sz="2200" dirty="0"/>
          </a:p>
          <a:p>
            <a:endParaRPr lang="sk-SK" sz="2200" dirty="0"/>
          </a:p>
        </p:txBody>
      </p:sp>
    </p:spTree>
    <p:extLst>
      <p:ext uri="{BB962C8B-B14F-4D97-AF65-F5344CB8AC3E}">
        <p14:creationId xmlns:p14="http://schemas.microsoft.com/office/powerpoint/2010/main" val="206665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Podobenstvá</a:t>
            </a:r>
            <a:endParaRPr lang="sk-SK" dirty="0"/>
          </a:p>
        </p:txBody>
      </p:sp>
      <p:sp>
        <p:nvSpPr>
          <p:cNvPr id="3" name="Zástupný symbol obsahu 2"/>
          <p:cNvSpPr>
            <a:spLocks noGrp="1"/>
          </p:cNvSpPr>
          <p:nvPr>
            <p:ph sz="half" idx="1"/>
          </p:nvPr>
        </p:nvSpPr>
        <p:spPr/>
        <p:txBody>
          <a:bodyPr/>
          <a:lstStyle/>
          <a:p>
            <a:endParaRPr lang="sk-SK"/>
          </a:p>
        </p:txBody>
      </p:sp>
      <p:sp>
        <p:nvSpPr>
          <p:cNvPr id="4" name="Zástupný symbol obsahu 3"/>
          <p:cNvSpPr>
            <a:spLocks noGrp="1"/>
          </p:cNvSpPr>
          <p:nvPr>
            <p:ph sz="half" idx="2"/>
          </p:nvPr>
        </p:nvSpPr>
        <p:spPr>
          <a:xfrm>
            <a:off x="6126480" y="262394"/>
            <a:ext cx="4828032" cy="5917744"/>
          </a:xfrm>
        </p:spPr>
        <p:txBody>
          <a:bodyPr>
            <a:noAutofit/>
          </a:bodyPr>
          <a:lstStyle/>
          <a:p>
            <a:r>
              <a:rPr lang="sk-SK" sz="2800" dirty="0"/>
              <a:t>Podobenstvo je obraz, ktorým na príklade z každodenného života  vysvetľuje dôležitú pravdu. Cez </a:t>
            </a:r>
            <a:r>
              <a:rPr lang="sk-SK" sz="2800" dirty="0" smtClean="0"/>
              <a:t>podobenstvo  </a:t>
            </a:r>
            <a:r>
              <a:rPr lang="sk-SK" sz="2800" dirty="0"/>
              <a:t>môže  aj obyčajný človek pochopiť inak ťažko  predstaviteľné myšlienky. V podobenstvách Pán Ježiš hovorí  o Bohu, o Jeho slove, o nebeskom kráľovstve, o poslednom súde, ale i o ľuďoch a ich viere.</a:t>
            </a:r>
          </a:p>
          <a:p>
            <a:endParaRPr lang="sk-SK" sz="2800" dirty="0"/>
          </a:p>
        </p:txBody>
      </p:sp>
    </p:spTree>
    <p:extLst>
      <p:ext uri="{BB962C8B-B14F-4D97-AF65-F5344CB8AC3E}">
        <p14:creationId xmlns:p14="http://schemas.microsoft.com/office/powerpoint/2010/main" val="2774945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Samária</a:t>
            </a:r>
            <a:endParaRPr lang="sk-SK" dirty="0"/>
          </a:p>
        </p:txBody>
      </p:sp>
      <p:sp>
        <p:nvSpPr>
          <p:cNvPr id="3" name="Zástupný symbol obsahu 2"/>
          <p:cNvSpPr>
            <a:spLocks noGrp="1"/>
          </p:cNvSpPr>
          <p:nvPr>
            <p:ph sz="half" idx="1"/>
          </p:nvPr>
        </p:nvSpPr>
        <p:spPr>
          <a:xfrm>
            <a:off x="343949" y="1828800"/>
            <a:ext cx="7457812" cy="4748169"/>
          </a:xfrm>
        </p:spPr>
        <p:txBody>
          <a:bodyPr>
            <a:noAutofit/>
          </a:bodyPr>
          <a:lstStyle/>
          <a:p>
            <a:r>
              <a:rPr lang="sk-SK" sz="2400" dirty="0"/>
              <a:t>Časť Palestíny, ktorá sa nachádza na severe krajiny. Rovnaký názov nesie aj hlavné mesto Severného izraelského kráľovstva. </a:t>
            </a:r>
          </a:p>
          <a:p>
            <a:r>
              <a:rPr lang="sk-SK" sz="2400" dirty="0"/>
              <a:t>Pomenovanie Samária pochádza z názvu hory, na ktorej izraelský kráľ </a:t>
            </a:r>
            <a:r>
              <a:rPr lang="sk-SK" sz="2400" dirty="0" err="1"/>
              <a:t>Omrí</a:t>
            </a:r>
            <a:r>
              <a:rPr lang="sk-SK" sz="2400" dirty="0"/>
              <a:t> postavil mesto a urobil ho hlavným mestom celej ríše (1Kr 16, 24). </a:t>
            </a:r>
          </a:p>
          <a:p>
            <a:r>
              <a:rPr lang="sk-SK" sz="2400" dirty="0"/>
              <a:t>Asýrčania, pokoriac Samáriu, vyhnali z jej územia väčšinu Izraelitov a územie Samárie zaľudnili zajatcami iných národností. Zmiešaním cudzích zajatcov s pôvodným obyvateľstvom, ktoré v Samárii zostalo, vzniklo nové spoločenstvo.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7930" y="203507"/>
            <a:ext cx="2340529" cy="650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29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ew">
  <a:themeElements>
    <a:clrScheme name="Aspek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23C5FE65-18CC-4A65-9EBC-B05E331504EC}"/>
    </a:ext>
  </a:extLst>
</a:theme>
</file>

<file path=docProps/app.xml><?xml version="1.0" encoding="utf-8"?>
<Properties xmlns="http://schemas.openxmlformats.org/officeDocument/2006/extended-properties" xmlns:vt="http://schemas.openxmlformats.org/officeDocument/2006/docPropsVTypes">
  <Template>TC103457515[[fn=Zobrazenie]]</Template>
  <TotalTime>82</TotalTime>
  <Words>617</Words>
  <Application>Microsoft Office PowerPoint</Application>
  <PresentationFormat>Širokouhlá</PresentationFormat>
  <Paragraphs>37</Paragraphs>
  <Slides>12</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12</vt:i4>
      </vt:variant>
    </vt:vector>
  </HeadingPairs>
  <TitlesOfParts>
    <vt:vector size="16" baseType="lpstr">
      <vt:lpstr>Arial</vt:lpstr>
      <vt:lpstr>Century Schoolbook</vt:lpstr>
      <vt:lpstr>Wingdings 2</vt:lpstr>
      <vt:lpstr>View</vt:lpstr>
      <vt:lpstr>Ježišovo</vt:lpstr>
      <vt:lpstr>Reč</vt:lpstr>
      <vt:lpstr>Ježiš</vt:lpstr>
      <vt:lpstr>Kázeň na vrchu</vt:lpstr>
      <vt:lpstr>Kázeň na vrchu</vt:lpstr>
      <vt:lpstr>Kázeň na vrchu</vt:lpstr>
      <vt:lpstr>Blahoslavenstvá</vt:lpstr>
      <vt:lpstr>Podobenstvá</vt:lpstr>
      <vt:lpstr>Samária</vt:lpstr>
      <vt:lpstr>Zákon</vt:lpstr>
      <vt:lpstr>Jákobova  studňa</vt:lpstr>
      <vt:lpstr>Nečistý</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Ježiš</dc:title>
  <dc:creator>Stanislav Grega</dc:creator>
  <cp:lastModifiedBy>Stanislav Grega</cp:lastModifiedBy>
  <cp:revision>28</cp:revision>
  <dcterms:created xsi:type="dcterms:W3CDTF">2014-01-22T20:34:36Z</dcterms:created>
  <dcterms:modified xsi:type="dcterms:W3CDTF">2017-02-23T09:15:21Z</dcterms:modified>
</cp:coreProperties>
</file>