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67" r:id="rId9"/>
    <p:sldId id="264" r:id="rId10"/>
    <p:sldId id="263" r:id="rId11"/>
    <p:sldId id="262" r:id="rId12"/>
    <p:sldId id="266" r:id="rId13"/>
    <p:sldId id="268" r:id="rId14"/>
    <p:sldId id="269" r:id="rId15"/>
    <p:sldId id="270" r:id="rId16"/>
    <p:sldId id="271" r:id="rId17"/>
    <p:sldId id="272" r:id="rId1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a:t>Upravte štýly predlohy textu</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Upravte štýl predlohy podnadpisov</a:t>
            </a:r>
          </a:p>
        </p:txBody>
      </p:sp>
      <p:sp>
        <p:nvSpPr>
          <p:cNvPr id="4" name="Zástupný symbol dátumu 3"/>
          <p:cNvSpPr>
            <a:spLocks noGrp="1"/>
          </p:cNvSpPr>
          <p:nvPr>
            <p:ph type="dt" sz="half" idx="10"/>
          </p:nvPr>
        </p:nvSpPr>
        <p:spPr/>
        <p:txBody>
          <a:bodyPr/>
          <a:lstStyle/>
          <a:p>
            <a:fld id="{C7A1C784-F940-44B3-B667-92A89C34A31C}" type="datetimeFigureOut">
              <a:rPr lang="sk-SK" smtClean="0"/>
              <a:t>18.10.2018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B5E2DAA-2DDF-4E99-B6FB-F0E0CE3E8B6E}" type="slidenum">
              <a:rPr lang="sk-SK" smtClean="0"/>
              <a:t>‹#›</a:t>
            </a:fld>
            <a:endParaRPr lang="sk-SK"/>
          </a:p>
        </p:txBody>
      </p:sp>
    </p:spTree>
    <p:extLst>
      <p:ext uri="{BB962C8B-B14F-4D97-AF65-F5344CB8AC3E}">
        <p14:creationId xmlns:p14="http://schemas.microsoft.com/office/powerpoint/2010/main" val="155383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zvislého textu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C7A1C784-F940-44B3-B667-92A89C34A31C}" type="datetimeFigureOut">
              <a:rPr lang="sk-SK" smtClean="0"/>
              <a:t>18.10.2018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B5E2DAA-2DDF-4E99-B6FB-F0E0CE3E8B6E}" type="slidenum">
              <a:rPr lang="sk-SK" smtClean="0"/>
              <a:t>‹#›</a:t>
            </a:fld>
            <a:endParaRPr lang="sk-SK"/>
          </a:p>
        </p:txBody>
      </p:sp>
    </p:spTree>
    <p:extLst>
      <p:ext uri="{BB962C8B-B14F-4D97-AF65-F5344CB8AC3E}">
        <p14:creationId xmlns:p14="http://schemas.microsoft.com/office/powerpoint/2010/main" val="363087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a:t>Upravte štýly predlohy textu</a:t>
            </a:r>
          </a:p>
        </p:txBody>
      </p:sp>
      <p:sp>
        <p:nvSpPr>
          <p:cNvPr id="3" name="Zástupný symbol zvislého textu 2"/>
          <p:cNvSpPr>
            <a:spLocks noGrp="1"/>
          </p:cNvSpPr>
          <p:nvPr>
            <p:ph type="body" orient="vert" idx="1"/>
          </p:nvPr>
        </p:nvSpPr>
        <p:spPr>
          <a:xfrm>
            <a:off x="838200" y="365125"/>
            <a:ext cx="7734300" cy="5811838"/>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C7A1C784-F940-44B3-B667-92A89C34A31C}" type="datetimeFigureOut">
              <a:rPr lang="sk-SK" smtClean="0"/>
              <a:t>18.10.2018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B5E2DAA-2DDF-4E99-B6FB-F0E0CE3E8B6E}" type="slidenum">
              <a:rPr lang="sk-SK" smtClean="0"/>
              <a:t>‹#›</a:t>
            </a:fld>
            <a:endParaRPr lang="sk-SK"/>
          </a:p>
        </p:txBody>
      </p:sp>
    </p:spTree>
    <p:extLst>
      <p:ext uri="{BB962C8B-B14F-4D97-AF65-F5344CB8AC3E}">
        <p14:creationId xmlns:p14="http://schemas.microsoft.com/office/powerpoint/2010/main" val="297965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C7A1C784-F940-44B3-B667-92A89C34A31C}" type="datetimeFigureOut">
              <a:rPr lang="sk-SK" smtClean="0"/>
              <a:t>18.10.2018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B5E2DAA-2DDF-4E99-B6FB-F0E0CE3E8B6E}" type="slidenum">
              <a:rPr lang="sk-SK" smtClean="0"/>
              <a:t>‹#›</a:t>
            </a:fld>
            <a:endParaRPr lang="sk-SK"/>
          </a:p>
        </p:txBody>
      </p:sp>
    </p:spTree>
    <p:extLst>
      <p:ext uri="{BB962C8B-B14F-4D97-AF65-F5344CB8AC3E}">
        <p14:creationId xmlns:p14="http://schemas.microsoft.com/office/powerpoint/2010/main" val="267368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a:t>Upravte štýly predlohy textu</a:t>
            </a:r>
          </a:p>
        </p:txBody>
      </p:sp>
      <p:sp>
        <p:nvSpPr>
          <p:cNvPr id="3" name="Zástupný symbol tex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Upravte štýl predlohy textu.</a:t>
            </a:r>
          </a:p>
        </p:txBody>
      </p:sp>
      <p:sp>
        <p:nvSpPr>
          <p:cNvPr id="4" name="Zástupný symbol dátumu 3"/>
          <p:cNvSpPr>
            <a:spLocks noGrp="1"/>
          </p:cNvSpPr>
          <p:nvPr>
            <p:ph type="dt" sz="half" idx="10"/>
          </p:nvPr>
        </p:nvSpPr>
        <p:spPr/>
        <p:txBody>
          <a:bodyPr/>
          <a:lstStyle/>
          <a:p>
            <a:fld id="{C7A1C784-F940-44B3-B667-92A89C34A31C}" type="datetimeFigureOut">
              <a:rPr lang="sk-SK" smtClean="0"/>
              <a:t>18.10.2018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B5E2DAA-2DDF-4E99-B6FB-F0E0CE3E8B6E}" type="slidenum">
              <a:rPr lang="sk-SK" smtClean="0"/>
              <a:t>‹#›</a:t>
            </a:fld>
            <a:endParaRPr lang="sk-SK"/>
          </a:p>
        </p:txBody>
      </p:sp>
    </p:spTree>
    <p:extLst>
      <p:ext uri="{BB962C8B-B14F-4D97-AF65-F5344CB8AC3E}">
        <p14:creationId xmlns:p14="http://schemas.microsoft.com/office/powerpoint/2010/main" val="71879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sz="half" idx="1"/>
          </p:nvPr>
        </p:nvSpPr>
        <p:spPr>
          <a:xfrm>
            <a:off x="838200" y="1825625"/>
            <a:ext cx="51816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6172200" y="1825625"/>
            <a:ext cx="51816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C7A1C784-F940-44B3-B667-92A89C34A31C}" type="datetimeFigureOut">
              <a:rPr lang="sk-SK" smtClean="0"/>
              <a:t>18.10.2018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0B5E2DAA-2DDF-4E99-B6FB-F0E0CE3E8B6E}" type="slidenum">
              <a:rPr lang="sk-SK" smtClean="0"/>
              <a:t>‹#›</a:t>
            </a:fld>
            <a:endParaRPr lang="sk-SK"/>
          </a:p>
        </p:txBody>
      </p:sp>
    </p:spTree>
    <p:extLst>
      <p:ext uri="{BB962C8B-B14F-4D97-AF65-F5344CB8AC3E}">
        <p14:creationId xmlns:p14="http://schemas.microsoft.com/office/powerpoint/2010/main" val="241831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a:t>Upravte štýly predlohy textu</a:t>
            </a:r>
          </a:p>
        </p:txBody>
      </p:sp>
      <p:sp>
        <p:nvSpPr>
          <p:cNvPr id="3" name="Zástupný symbol tex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Zástupný symbol obsahu 3"/>
          <p:cNvSpPr>
            <a:spLocks noGrp="1"/>
          </p:cNvSpPr>
          <p:nvPr>
            <p:ph sz="half" idx="2"/>
          </p:nvPr>
        </p:nvSpPr>
        <p:spPr>
          <a:xfrm>
            <a:off x="839788" y="2505075"/>
            <a:ext cx="5157787"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Zástupný symbol obsahu 5"/>
          <p:cNvSpPr>
            <a:spLocks noGrp="1"/>
          </p:cNvSpPr>
          <p:nvPr>
            <p:ph sz="quarter" idx="4"/>
          </p:nvPr>
        </p:nvSpPr>
        <p:spPr>
          <a:xfrm>
            <a:off x="6172200" y="2505075"/>
            <a:ext cx="5183188"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fld id="{C7A1C784-F940-44B3-B667-92A89C34A31C}" type="datetimeFigureOut">
              <a:rPr lang="sk-SK" smtClean="0"/>
              <a:t>18.10.2018</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0B5E2DAA-2DDF-4E99-B6FB-F0E0CE3E8B6E}" type="slidenum">
              <a:rPr lang="sk-SK" smtClean="0"/>
              <a:t>‹#›</a:t>
            </a:fld>
            <a:endParaRPr lang="sk-SK"/>
          </a:p>
        </p:txBody>
      </p:sp>
    </p:spTree>
    <p:extLst>
      <p:ext uri="{BB962C8B-B14F-4D97-AF65-F5344CB8AC3E}">
        <p14:creationId xmlns:p14="http://schemas.microsoft.com/office/powerpoint/2010/main" val="1167100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dátumu 2"/>
          <p:cNvSpPr>
            <a:spLocks noGrp="1"/>
          </p:cNvSpPr>
          <p:nvPr>
            <p:ph type="dt" sz="half" idx="10"/>
          </p:nvPr>
        </p:nvSpPr>
        <p:spPr/>
        <p:txBody>
          <a:bodyPr/>
          <a:lstStyle/>
          <a:p>
            <a:fld id="{C7A1C784-F940-44B3-B667-92A89C34A31C}" type="datetimeFigureOut">
              <a:rPr lang="sk-SK" smtClean="0"/>
              <a:t>18.10.2018</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0B5E2DAA-2DDF-4E99-B6FB-F0E0CE3E8B6E}" type="slidenum">
              <a:rPr lang="sk-SK" smtClean="0"/>
              <a:t>‹#›</a:t>
            </a:fld>
            <a:endParaRPr lang="sk-SK"/>
          </a:p>
        </p:txBody>
      </p:sp>
    </p:spTree>
    <p:extLst>
      <p:ext uri="{BB962C8B-B14F-4D97-AF65-F5344CB8AC3E}">
        <p14:creationId xmlns:p14="http://schemas.microsoft.com/office/powerpoint/2010/main" val="380811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C7A1C784-F940-44B3-B667-92A89C34A31C}" type="datetimeFigureOut">
              <a:rPr lang="sk-SK" smtClean="0"/>
              <a:t>18.10.2018</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0B5E2DAA-2DDF-4E99-B6FB-F0E0CE3E8B6E}" type="slidenum">
              <a:rPr lang="sk-SK" smtClean="0"/>
              <a:t>‹#›</a:t>
            </a:fld>
            <a:endParaRPr lang="sk-SK"/>
          </a:p>
        </p:txBody>
      </p:sp>
    </p:spTree>
    <p:extLst>
      <p:ext uri="{BB962C8B-B14F-4D97-AF65-F5344CB8AC3E}">
        <p14:creationId xmlns:p14="http://schemas.microsoft.com/office/powerpoint/2010/main" val="114152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p>
        </p:txBody>
      </p:sp>
      <p:sp>
        <p:nvSpPr>
          <p:cNvPr id="3" name="Zástupný symbol obsah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Zástupný symbol dátumu 4"/>
          <p:cNvSpPr>
            <a:spLocks noGrp="1"/>
          </p:cNvSpPr>
          <p:nvPr>
            <p:ph type="dt" sz="half" idx="10"/>
          </p:nvPr>
        </p:nvSpPr>
        <p:spPr/>
        <p:txBody>
          <a:bodyPr/>
          <a:lstStyle/>
          <a:p>
            <a:fld id="{C7A1C784-F940-44B3-B667-92A89C34A31C}" type="datetimeFigureOut">
              <a:rPr lang="sk-SK" smtClean="0"/>
              <a:t>18.10.2018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0B5E2DAA-2DDF-4E99-B6FB-F0E0CE3E8B6E}" type="slidenum">
              <a:rPr lang="sk-SK" smtClean="0"/>
              <a:t>‹#›</a:t>
            </a:fld>
            <a:endParaRPr lang="sk-SK"/>
          </a:p>
        </p:txBody>
      </p:sp>
    </p:spTree>
    <p:extLst>
      <p:ext uri="{BB962C8B-B14F-4D97-AF65-F5344CB8AC3E}">
        <p14:creationId xmlns:p14="http://schemas.microsoft.com/office/powerpoint/2010/main" val="30295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Zástupný symbol dátumu 4"/>
          <p:cNvSpPr>
            <a:spLocks noGrp="1"/>
          </p:cNvSpPr>
          <p:nvPr>
            <p:ph type="dt" sz="half" idx="10"/>
          </p:nvPr>
        </p:nvSpPr>
        <p:spPr/>
        <p:txBody>
          <a:bodyPr/>
          <a:lstStyle/>
          <a:p>
            <a:fld id="{C7A1C784-F940-44B3-B667-92A89C34A31C}" type="datetimeFigureOut">
              <a:rPr lang="sk-SK" smtClean="0"/>
              <a:t>18.10.2018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0B5E2DAA-2DDF-4E99-B6FB-F0E0CE3E8B6E}" type="slidenum">
              <a:rPr lang="sk-SK" smtClean="0"/>
              <a:t>‹#›</a:t>
            </a:fld>
            <a:endParaRPr lang="sk-SK"/>
          </a:p>
        </p:txBody>
      </p:sp>
    </p:spTree>
    <p:extLst>
      <p:ext uri="{BB962C8B-B14F-4D97-AF65-F5344CB8AC3E}">
        <p14:creationId xmlns:p14="http://schemas.microsoft.com/office/powerpoint/2010/main" val="285147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Upravte štýly predlohy textu</a:t>
            </a:r>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1C784-F940-44B3-B667-92A89C34A31C}" type="datetimeFigureOut">
              <a:rPr lang="sk-SK" smtClean="0"/>
              <a:t>18.10.2018</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E2DAA-2DDF-4E99-B6FB-F0E0CE3E8B6E}" type="slidenum">
              <a:rPr lang="sk-SK" smtClean="0"/>
              <a:t>‹#›</a:t>
            </a:fld>
            <a:endParaRPr lang="sk-SK"/>
          </a:p>
        </p:txBody>
      </p:sp>
    </p:spTree>
    <p:extLst>
      <p:ext uri="{BB962C8B-B14F-4D97-AF65-F5344CB8AC3E}">
        <p14:creationId xmlns:p14="http://schemas.microsoft.com/office/powerpoint/2010/main" val="2498817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3" Type="http://schemas.openxmlformats.org/officeDocument/2006/relationships/hyperlink" Target="http://www.kaplnka.sk/av/12.html" TargetMode="External"/><Relationship Id="rId18" Type="http://schemas.openxmlformats.org/officeDocument/2006/relationships/hyperlink" Target="http://www.kaplnka.sk/av/17.html" TargetMode="External"/><Relationship Id="rId26" Type="http://schemas.openxmlformats.org/officeDocument/2006/relationships/hyperlink" Target="http://www.kaplnka.sk/av/23.html" TargetMode="External"/><Relationship Id="rId3" Type="http://schemas.openxmlformats.org/officeDocument/2006/relationships/hyperlink" Target="http://www.kaplnka.sk/av/2.html" TargetMode="External"/><Relationship Id="rId21" Type="http://schemas.openxmlformats.org/officeDocument/2006/relationships/hyperlink" Target="http://www.kaplnka.sk/av/20.html" TargetMode="External"/><Relationship Id="rId7" Type="http://schemas.openxmlformats.org/officeDocument/2006/relationships/hyperlink" Target="http://www.kaplnka.sk/av/6.html" TargetMode="External"/><Relationship Id="rId12" Type="http://schemas.openxmlformats.org/officeDocument/2006/relationships/hyperlink" Target="http://www.kaplnka.sk/av/11.html" TargetMode="External"/><Relationship Id="rId17" Type="http://schemas.openxmlformats.org/officeDocument/2006/relationships/hyperlink" Target="http://www.kaplnka.sk/av/16.html" TargetMode="External"/><Relationship Id="rId25" Type="http://schemas.openxmlformats.org/officeDocument/2006/relationships/hyperlink" Target="http://www.kaplnka.sk/av/22.html" TargetMode="External"/><Relationship Id="rId33" Type="http://schemas.openxmlformats.org/officeDocument/2006/relationships/image" Target="../media/image12.jpeg"/><Relationship Id="rId2" Type="http://schemas.openxmlformats.org/officeDocument/2006/relationships/hyperlink" Target="http://www.kaplnka.sk/av/1.html" TargetMode="External"/><Relationship Id="rId16" Type="http://schemas.openxmlformats.org/officeDocument/2006/relationships/hyperlink" Target="http://www.kaplnka.sk/av/15.html" TargetMode="External"/><Relationship Id="rId20" Type="http://schemas.openxmlformats.org/officeDocument/2006/relationships/hyperlink" Target="http://www.kaplnka.sk/av/19.html" TargetMode="External"/><Relationship Id="rId29" Type="http://schemas.openxmlformats.org/officeDocument/2006/relationships/hyperlink" Target="http://www.kaplnka.sk/av/26.html" TargetMode="External"/><Relationship Id="rId1" Type="http://schemas.openxmlformats.org/officeDocument/2006/relationships/slideLayout" Target="../slideLayouts/slideLayout5.xml"/><Relationship Id="rId6" Type="http://schemas.openxmlformats.org/officeDocument/2006/relationships/hyperlink" Target="http://www.kaplnka.sk/av/5.html" TargetMode="External"/><Relationship Id="rId11" Type="http://schemas.openxmlformats.org/officeDocument/2006/relationships/hyperlink" Target="http://www.kaplnka.sk/av/10.html" TargetMode="External"/><Relationship Id="rId24" Type="http://schemas.openxmlformats.org/officeDocument/2006/relationships/hyperlink" Target="http://www.kaplnka.sk/av/2_cast.html" TargetMode="External"/><Relationship Id="rId32" Type="http://schemas.openxmlformats.org/officeDocument/2006/relationships/hyperlink" Target="http://www.kaplnka.sk/av/zaver.html" TargetMode="External"/><Relationship Id="rId5" Type="http://schemas.openxmlformats.org/officeDocument/2006/relationships/hyperlink" Target="http://www.kaplnka.sk/av/4.html" TargetMode="External"/><Relationship Id="rId15" Type="http://schemas.openxmlformats.org/officeDocument/2006/relationships/hyperlink" Target="http://www.kaplnka.sk/av/14.html" TargetMode="External"/><Relationship Id="rId23" Type="http://schemas.openxmlformats.org/officeDocument/2006/relationships/hyperlink" Target="http://www.kaplnka.sk/av/zakoncenie_1_casti.html" TargetMode="External"/><Relationship Id="rId28" Type="http://schemas.openxmlformats.org/officeDocument/2006/relationships/hyperlink" Target="http://www.kaplnka.sk/av/25.html" TargetMode="External"/><Relationship Id="rId10" Type="http://schemas.openxmlformats.org/officeDocument/2006/relationships/hyperlink" Target="http://www.kaplnka.sk/av/9.html" TargetMode="External"/><Relationship Id="rId19" Type="http://schemas.openxmlformats.org/officeDocument/2006/relationships/hyperlink" Target="http://www.kaplnka.sk/av/18.html" TargetMode="External"/><Relationship Id="rId31" Type="http://schemas.openxmlformats.org/officeDocument/2006/relationships/hyperlink" Target="http://www.kaplnka.sk/av/28.html" TargetMode="External"/><Relationship Id="rId4" Type="http://schemas.openxmlformats.org/officeDocument/2006/relationships/hyperlink" Target="http://www.kaplnka.sk/av/3.html" TargetMode="External"/><Relationship Id="rId9" Type="http://schemas.openxmlformats.org/officeDocument/2006/relationships/hyperlink" Target="http://www.kaplnka.sk/av/8.html" TargetMode="External"/><Relationship Id="rId14" Type="http://schemas.openxmlformats.org/officeDocument/2006/relationships/hyperlink" Target="http://www.kaplnka.sk/av/13.html" TargetMode="External"/><Relationship Id="rId22" Type="http://schemas.openxmlformats.org/officeDocument/2006/relationships/hyperlink" Target="http://www.kaplnka.sk/av/21.html" TargetMode="External"/><Relationship Id="rId27" Type="http://schemas.openxmlformats.org/officeDocument/2006/relationships/hyperlink" Target="http://www.kaplnka.sk/av/24.html" TargetMode="External"/><Relationship Id="rId30" Type="http://schemas.openxmlformats.org/officeDocument/2006/relationships/hyperlink" Target="http://www.kaplnka.sk/av/27.html" TargetMode="External"/><Relationship Id="rId8" Type="http://schemas.openxmlformats.org/officeDocument/2006/relationships/hyperlink" Target="http://www.kaplnka.sk/av/7.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RtDkCQJ5f3c"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a:p>
        </p:txBody>
      </p:sp>
      <p:sp>
        <p:nvSpPr>
          <p:cNvPr id="3" name="Podnadpis 2"/>
          <p:cNvSpPr>
            <a:spLocks noGrp="1"/>
          </p:cNvSpPr>
          <p:nvPr>
            <p:ph type="subTitle" idx="1"/>
          </p:nvPr>
        </p:nvSpPr>
        <p:spPr/>
        <p:txBody>
          <a:bodyPr/>
          <a:lstStyle/>
          <a:p>
            <a:endParaRPr lang="sk-SK"/>
          </a:p>
        </p:txBody>
      </p:sp>
      <p:pic>
        <p:nvPicPr>
          <p:cNvPr id="4" name="Picture 2" descr="http://www.pavolbielik.eu/wp-content/uploads/2014/09/zmena-z-dola-1080x675.jpg"/>
          <p:cNvPicPr>
            <a:picLocks noGrp="1" noChangeAspect="1" noChangeArrowheads="1"/>
          </p:cNvPicPr>
          <p:nvPr/>
        </p:nvPicPr>
        <p:blipFill rotWithShape="1">
          <a:blip r:embed="rId2">
            <a:extLst>
              <a:ext uri="{28A0092B-C50C-407E-A947-70E740481C1C}">
                <a14:useLocalDpi xmlns:a14="http://schemas.microsoft.com/office/drawing/2010/main" val="0"/>
              </a:ext>
            </a:extLst>
          </a:blip>
          <a:srcRect t="3751" b="624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txBox="1">
            <a:spLocks/>
          </p:cNvSpPr>
          <p:nvPr/>
        </p:nvSpPr>
        <p:spPr>
          <a:xfrm>
            <a:off x="540173" y="2870200"/>
            <a:ext cx="4846320" cy="23876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0"/>
              </a:spcBef>
            </a:pPr>
            <a:r>
              <a:rPr lang="sk-SK" sz="5400" dirty="0">
                <a:solidFill>
                  <a:schemeClr val="accent1">
                    <a:lumMod val="20000"/>
                    <a:lumOff val="80000"/>
                  </a:schemeClr>
                </a:solidFill>
                <a:latin typeface="Corbel"/>
              </a:rPr>
              <a:t>Vyznanie viery v Pána Boha</a:t>
            </a:r>
          </a:p>
        </p:txBody>
      </p:sp>
      <p:sp>
        <p:nvSpPr>
          <p:cNvPr id="7" name="Podnadpis 2"/>
          <p:cNvSpPr txBox="1">
            <a:spLocks/>
          </p:cNvSpPr>
          <p:nvPr/>
        </p:nvSpPr>
        <p:spPr>
          <a:xfrm>
            <a:off x="540173" y="5385815"/>
            <a:ext cx="4846320" cy="621877"/>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sk-SK" sz="3000" dirty="0">
                <a:solidFill>
                  <a:schemeClr val="accent1">
                    <a:lumMod val="20000"/>
                    <a:lumOff val="80000"/>
                  </a:schemeClr>
                </a:solidFill>
              </a:rPr>
              <a:t>Dogmatika</a:t>
            </a:r>
            <a:endParaRPr lang="sk-SK" sz="1800" dirty="0">
              <a:solidFill>
                <a:schemeClr val="accent1">
                  <a:lumMod val="20000"/>
                  <a:lumOff val="80000"/>
                </a:schemeClr>
              </a:solidFill>
            </a:endParaRPr>
          </a:p>
        </p:txBody>
      </p:sp>
    </p:spTree>
    <p:extLst>
      <p:ext uri="{BB962C8B-B14F-4D97-AF65-F5344CB8AC3E}">
        <p14:creationId xmlns:p14="http://schemas.microsoft.com/office/powerpoint/2010/main" val="336865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458" y="168571"/>
            <a:ext cx="10515600" cy="788557"/>
          </a:xfrm>
        </p:spPr>
        <p:txBody>
          <a:bodyPr/>
          <a:lstStyle/>
          <a:p>
            <a:r>
              <a:rPr lang="sk-SK" dirty="0" err="1"/>
              <a:t>Nicejské</a:t>
            </a:r>
            <a:r>
              <a:rPr lang="sk-SK" dirty="0"/>
              <a:t> vierovyznanie – </a:t>
            </a:r>
            <a:r>
              <a:rPr lang="sk-SK" dirty="0" err="1"/>
              <a:t>Nicaenum</a:t>
            </a:r>
            <a:endParaRPr lang="sk-SK" dirty="0"/>
          </a:p>
        </p:txBody>
      </p:sp>
      <p:sp>
        <p:nvSpPr>
          <p:cNvPr id="3" name="Zástupný objekt pre obsah 2"/>
          <p:cNvSpPr>
            <a:spLocks noGrp="1"/>
          </p:cNvSpPr>
          <p:nvPr>
            <p:ph idx="1"/>
          </p:nvPr>
        </p:nvSpPr>
        <p:spPr>
          <a:xfrm>
            <a:off x="85458" y="1153682"/>
            <a:ext cx="11964112" cy="5580404"/>
          </a:xfrm>
        </p:spPr>
        <p:txBody>
          <a:bodyPr>
            <a:normAutofit lnSpcReduction="10000"/>
          </a:bodyPr>
          <a:lstStyle/>
          <a:p>
            <a:r>
              <a:rPr lang="sk-SK" dirty="0"/>
              <a:t>Verím v jedného Boha, Otca všemohúceho, Stvoriteľa neba i zeme, všetkých vecí viditeľných i neviditeľných. </a:t>
            </a:r>
          </a:p>
          <a:p>
            <a:r>
              <a:rPr lang="sk-SK" dirty="0"/>
              <a:t>I v jedného Pána Ježiša Krista, jednorodeného Syna Božieho, splodeného z Otca pred všetkými vekmi; Boha z Boha a Svetlo zo Svetla, pravého Boha z Boha pravého; splodeného, nie stvoreného, </a:t>
            </a:r>
            <a:r>
              <a:rPr lang="pl-PL" dirty="0"/>
              <a:t>jednej podstaty s Otcom, skrze ktorého bolo </a:t>
            </a:r>
            <a:r>
              <a:rPr lang="sk-SK" dirty="0"/>
              <a:t>všetko stvorené; ktorý pre nás ľudí a pre naše spasenie zostúpil z nebies a vtelil sa skrze Ducha Svätého z Márie panny a človekom sa stal; ukrižovaný bol tiež za nás, pod </a:t>
            </a:r>
            <a:r>
              <a:rPr lang="sk-SK" dirty="0" err="1"/>
              <a:t>Pontským</a:t>
            </a:r>
            <a:r>
              <a:rPr lang="sk-SK" dirty="0"/>
              <a:t> Pilátom trpel a bol pochovaný; a na tretí deň vstal z mŕtvych </a:t>
            </a:r>
            <a:r>
              <a:rPr lang="pt-BR" dirty="0"/>
              <a:t>podľa Písem; vstúpil na nebesá, sedí na pravici Otcovej a zas</a:t>
            </a:r>
            <a:r>
              <a:rPr lang="sk-SK" dirty="0"/>
              <a:t> príde v sláve súdiť živých i mŕtvych; a Jeho kráľovstvu nebude konca. </a:t>
            </a:r>
          </a:p>
          <a:p>
            <a:r>
              <a:rPr lang="sk-SK" dirty="0"/>
              <a:t>Verím i v Ducha Svätého, Pána a Darcu života, ktorý pochádza </a:t>
            </a:r>
            <a:r>
              <a:rPr lang="pl-PL" dirty="0"/>
              <a:t>od Otca i Syna, ktorý spolu s Otcom a Synom ctený a slávený </a:t>
            </a:r>
            <a:r>
              <a:rPr lang="sk-SK" dirty="0"/>
              <a:t>býva, ktorý hovoril skrze prorokov. I v jednu svätú všeobecnú a apoštolskú cirkev. Vyznávam jeden krst na odpustenie hriechov a očakávam vzkriesenie mŕtvych a život v budúcom veku. Amen.</a:t>
            </a:r>
          </a:p>
        </p:txBody>
      </p:sp>
    </p:spTree>
    <p:extLst>
      <p:ext uri="{BB962C8B-B14F-4D97-AF65-F5344CB8AC3E}">
        <p14:creationId xmlns:p14="http://schemas.microsoft.com/office/powerpoint/2010/main" val="73800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1750"/>
                            </p:stCondLst>
                            <p:childTnLst>
                              <p:par>
                                <p:cTn id="9" presetID="14" presetClass="entr" presetSubtype="10" fill="hold" nodeType="afterEffect">
                                  <p:stCondLst>
                                    <p:cond delay="1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3500"/>
                            </p:stCondLst>
                            <p:childTnLst>
                              <p:par>
                                <p:cTn id="13" presetID="14" presetClass="entr" presetSubtype="10" fill="hold" nodeType="afterEffect">
                                  <p:stCondLst>
                                    <p:cond delay="1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821" y="0"/>
            <a:ext cx="10515600" cy="686008"/>
          </a:xfrm>
        </p:spPr>
        <p:txBody>
          <a:bodyPr>
            <a:normAutofit fontScale="90000"/>
          </a:bodyPr>
          <a:lstStyle/>
          <a:p>
            <a:r>
              <a:rPr lang="sk-SK" dirty="0" err="1"/>
              <a:t>Atanáziovo</a:t>
            </a:r>
            <a:r>
              <a:rPr lang="sk-SK" dirty="0"/>
              <a:t> vierovyznanie</a:t>
            </a:r>
          </a:p>
        </p:txBody>
      </p:sp>
      <p:sp>
        <p:nvSpPr>
          <p:cNvPr id="3" name="Zástupný objekt pre obsah 2"/>
          <p:cNvSpPr>
            <a:spLocks noGrp="1"/>
          </p:cNvSpPr>
          <p:nvPr>
            <p:ph idx="1"/>
          </p:nvPr>
        </p:nvSpPr>
        <p:spPr>
          <a:xfrm>
            <a:off x="59821" y="632390"/>
            <a:ext cx="12132179" cy="6076060"/>
          </a:xfrm>
        </p:spPr>
        <p:txBody>
          <a:bodyPr>
            <a:noAutofit/>
          </a:bodyPr>
          <a:lstStyle/>
          <a:p>
            <a:pPr marL="0" indent="0">
              <a:buNone/>
            </a:pPr>
            <a:r>
              <a:rPr lang="sk-SK" sz="1800" dirty="0"/>
              <a:t>Každý, kto chce byť spasený, predovšetkým musí zachovávať všeobecnú vieru; kto by ju však nezachoval celú a neporušenú, nepochybne zahynie naveky. A toto je všeobecná viera, aby sme vyznávali jedného Boha v Trojici a Trojicu v jednote; ani osoby nezmiešajúc, ani bytosti nedeliac. Lebo iná je osoba Otca, iná Syna, iná Ducha Svätého. Ale Otec i Syn i Duch Svätý majú jedno Božstvo, rovnakú slávu a rovnakú večnú velebu. Aký je Otec, taký je Syn aj Duch Svätý. Nestvorený Otec, nestvorený Syn, nestvorený Duch Svätý. Nekonečný Otec, nekonečný Syn, nekonečný Duch Svätý. Večný Otec, večný Syn, večný Duch Svätý. A predsa nie traja veční, ale jeden večný. Ako ani nie traja nestvorení, ani nie traja nekoneční, ale jeden nestvorený a jeden nekonečný. Podobne všemohúci Otec, všemohúci Syn, všemohúci Duch Svätý. A predsa nie traja všemohúci, ale jeden všemohúci. Tak je Otec - Boh, Syn - Boh, Duch Svätý - Boh. A predsa nie sú traja Bohovia, ale len jeden Boh. Podobne Otec - Pán, Syn - Pán, Duch Svätý - Pán. A predsa nie sú traja </a:t>
            </a:r>
            <a:r>
              <a:rPr lang="sk-SK" sz="1800" dirty="0" err="1"/>
              <a:t>Pánovia</a:t>
            </a:r>
            <a:r>
              <a:rPr lang="sk-SK" sz="1800" dirty="0"/>
              <a:t>, ale je jeden Pán. Pretože podľa kresťanskej pravdy musíme každú osobu osobitne vyznávať ako Boha i Pána. Preto podľa Všeobecnej kresťanskej viery zabraňuje sa nám hovoriť, že sú traja Bohovia alebo traja </a:t>
            </a:r>
            <a:r>
              <a:rPr lang="sk-SK" sz="1800" dirty="0" err="1"/>
              <a:t>Pánovia</a:t>
            </a:r>
            <a:r>
              <a:rPr lang="sk-SK" sz="1800" dirty="0"/>
              <a:t>. Otec nie je nikým učinený, ani stvorený, ani splodený. Syn je jedine od Otca nie učinený, ani stvorený, ale splodený. Duch Svätý je od Otca i od Syna nie učinený, ani stvorený, ani splodený, ale pochádzajúci. Teda jeden Otec a nie traja Otcovia, jeden Syn a nie traja Synovia, jeden Duch Svätý a nie traja Duchovia Svätí. A v tejto Trojici nič nie je </a:t>
            </a:r>
            <a:r>
              <a:rPr lang="sk-SK" sz="1800" dirty="0" err="1"/>
              <a:t>prvšie</a:t>
            </a:r>
            <a:r>
              <a:rPr lang="sk-SK" sz="1800" dirty="0"/>
              <a:t> ani pozdejšie; nič väčšie ani menšie, ale všetky tri osoby sú rovnako večné a rovnako veľké. Teda aby všetci, ako sme už povedali, vzývali i Trojicu v jednote i jednotu v Trojici. Kto teda chce byť spasený, takto musí zmýšľať o Trojici. Avšak k večnej spáse treba úprimne veriť i vo vtelenie nášho Pána Ježiša Krista. Teda to je pravá viera, keď veríme a vyznávame, že Pán náš Ježiš Kristus, Boží Syn, je Boh aj človek zároveň: Boh - z Otcovej podstaty pred vekmi splodený a človek - z podstaty matky v čase narodený. Dokonalý Boh, dokonalý človek, pozostávajúci z rozumnej duše a z ľudského tela. Božskou prirodzenosťou rovný Otcovi, ľudskou prirodzenosťou menší od Otca. A hoci je Boh aj človek, predsa nie sú dvaja Kristovia, ale jeden Kristus. Jeden, niežeby sa Božská prirodzenosť zmenila v telo; ale že ľudská prirodzenosť bola pojatá do Boha. Jeden, ale vôbec nie tak, že sa prirodzenosti zmiešali, ale tak, že je jedna osoba. Lebo ako rozumná duša a telo je jeden človek, tak i Boh a človek je jeden Kristus, ktorý trpel pre naše spasenie, zostúpil do pekla, tretieho dňa vstal z mŕtvych, vstúpil na nebesá, sedí na pravici Boha Otca všemohúceho, odtiaľ príde súdiť živých i mŕtvych. K Jeho príchodu všetci ľudia budú vzkriesení so svojimi telami a vydajú počet zo svojich skutkov: a tí, ktorí dobre konali, pôjdu do večného života; ktorí však zle konali, do večného ohňa. Toto je všeobecná viera. Nemôže byť spasený, kto ju úprimne a bez pochybovania neprijíma. </a:t>
            </a:r>
          </a:p>
        </p:txBody>
      </p:sp>
    </p:spTree>
    <p:extLst>
      <p:ext uri="{BB962C8B-B14F-4D97-AF65-F5344CB8AC3E}">
        <p14:creationId xmlns:p14="http://schemas.microsoft.com/office/powerpoint/2010/main" val="421130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1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7208" cy="685799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5124" name="Picture 4" descr="http://heresyfilms.com/wp-content/uploads/2016/03/Heresy-Films-Logo-2.pn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4676131" y="2819246"/>
            <a:ext cx="4629794" cy="33566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300068" y="637865"/>
            <a:ext cx="3511536" cy="5539097"/>
          </a:xfrm>
        </p:spPr>
        <p:txBody>
          <a:bodyPr vert="horz" lIns="91440" tIns="45720" rIns="91440" bIns="45720" rtlCol="0" anchor="t">
            <a:normAutofit/>
          </a:bodyPr>
          <a:lstStyle/>
          <a:p>
            <a:r>
              <a:rPr lang="en-US"/>
              <a:t>Heréza</a:t>
            </a:r>
          </a:p>
        </p:txBody>
      </p:sp>
      <p:sp>
        <p:nvSpPr>
          <p:cNvPr id="3" name="Zástupný objekt pre obsah 2"/>
          <p:cNvSpPr>
            <a:spLocks noGrp="1"/>
          </p:cNvSpPr>
          <p:nvPr>
            <p:ph sz="half" idx="1"/>
          </p:nvPr>
        </p:nvSpPr>
        <p:spPr>
          <a:xfrm>
            <a:off x="4676130" y="649892"/>
            <a:ext cx="7195829" cy="3189748"/>
          </a:xfrm>
        </p:spPr>
        <p:txBody>
          <a:bodyPr vert="horz" lIns="91440" tIns="45720" rIns="91440" bIns="45720" rtlCol="0">
            <a:normAutofit/>
          </a:bodyPr>
          <a:lstStyle/>
          <a:p>
            <a:r>
              <a:rPr lang="en-US" dirty="0">
                <a:solidFill>
                  <a:srgbClr val="000000"/>
                </a:solidFill>
              </a:rPr>
              <a:t>Je </a:t>
            </a:r>
            <a:r>
              <a:rPr lang="en-US" dirty="0" err="1">
                <a:solidFill>
                  <a:srgbClr val="000000"/>
                </a:solidFill>
              </a:rPr>
              <a:t>označenie</a:t>
            </a:r>
            <a:r>
              <a:rPr lang="en-US" dirty="0">
                <a:solidFill>
                  <a:srgbClr val="000000"/>
                </a:solidFill>
              </a:rPr>
              <a:t> pre </a:t>
            </a:r>
            <a:r>
              <a:rPr lang="en-US" dirty="0" err="1">
                <a:solidFill>
                  <a:srgbClr val="000000"/>
                </a:solidFill>
              </a:rPr>
              <a:t>taký</a:t>
            </a:r>
            <a:r>
              <a:rPr lang="en-US" dirty="0">
                <a:solidFill>
                  <a:srgbClr val="000000"/>
                </a:solidFill>
              </a:rPr>
              <a:t> </a:t>
            </a:r>
            <a:r>
              <a:rPr lang="en-US" dirty="0" err="1">
                <a:solidFill>
                  <a:srgbClr val="000000"/>
                </a:solidFill>
              </a:rPr>
              <a:t>teologický</a:t>
            </a:r>
            <a:r>
              <a:rPr lang="en-US" dirty="0">
                <a:solidFill>
                  <a:srgbClr val="000000"/>
                </a:solidFill>
              </a:rPr>
              <a:t> </a:t>
            </a:r>
            <a:r>
              <a:rPr lang="en-US" dirty="0" err="1">
                <a:solidFill>
                  <a:srgbClr val="000000"/>
                </a:solidFill>
              </a:rPr>
              <a:t>názor</a:t>
            </a:r>
            <a:r>
              <a:rPr lang="en-US" dirty="0">
                <a:solidFill>
                  <a:srgbClr val="000000"/>
                </a:solidFill>
              </a:rPr>
              <a:t>,. </a:t>
            </a:r>
            <a:r>
              <a:rPr lang="en-US" dirty="0" err="1">
                <a:solidFill>
                  <a:srgbClr val="000000"/>
                </a:solidFill>
              </a:rPr>
              <a:t>Ktorý</a:t>
            </a:r>
            <a:r>
              <a:rPr lang="en-US" dirty="0">
                <a:solidFill>
                  <a:srgbClr val="000000"/>
                </a:solidFill>
              </a:rPr>
              <a:t> „</a:t>
            </a:r>
            <a:r>
              <a:rPr lang="en-US" dirty="0" err="1">
                <a:solidFill>
                  <a:srgbClr val="000000"/>
                </a:solidFill>
              </a:rPr>
              <a:t>volí</a:t>
            </a:r>
            <a:r>
              <a:rPr lang="en-US" dirty="0">
                <a:solidFill>
                  <a:srgbClr val="000000"/>
                </a:solidFill>
              </a:rPr>
              <a:t>“ </a:t>
            </a:r>
            <a:r>
              <a:rPr lang="en-US" dirty="0" err="1">
                <a:solidFill>
                  <a:srgbClr val="000000"/>
                </a:solidFill>
              </a:rPr>
              <a:t>alebo</a:t>
            </a:r>
            <a:r>
              <a:rPr lang="en-US" dirty="0">
                <a:solidFill>
                  <a:srgbClr val="000000"/>
                </a:solidFill>
              </a:rPr>
              <a:t> </a:t>
            </a:r>
            <a:r>
              <a:rPr lang="en-US" dirty="0" err="1">
                <a:solidFill>
                  <a:srgbClr val="000000"/>
                </a:solidFill>
              </a:rPr>
              <a:t>si</a:t>
            </a:r>
            <a:r>
              <a:rPr lang="en-US" dirty="0">
                <a:solidFill>
                  <a:srgbClr val="000000"/>
                </a:solidFill>
              </a:rPr>
              <a:t> „</a:t>
            </a:r>
            <a:r>
              <a:rPr lang="en-US" dirty="0" err="1">
                <a:solidFill>
                  <a:srgbClr val="000000"/>
                </a:solidFill>
              </a:rPr>
              <a:t>veberá</a:t>
            </a:r>
            <a:r>
              <a:rPr lang="en-US" dirty="0">
                <a:solidFill>
                  <a:srgbClr val="000000"/>
                </a:solidFill>
              </a:rPr>
              <a:t>“ </a:t>
            </a:r>
            <a:r>
              <a:rPr lang="en-US" dirty="0" err="1">
                <a:solidFill>
                  <a:srgbClr val="000000"/>
                </a:solidFill>
              </a:rPr>
              <a:t>určitý</a:t>
            </a:r>
            <a:r>
              <a:rPr lang="en-US" dirty="0">
                <a:solidFill>
                  <a:srgbClr val="000000"/>
                </a:solidFill>
              </a:rPr>
              <a:t> </a:t>
            </a:r>
            <a:r>
              <a:rPr lang="en-US" dirty="0" err="1">
                <a:solidFill>
                  <a:srgbClr val="000000"/>
                </a:solidFill>
              </a:rPr>
              <a:t>odlišný</a:t>
            </a:r>
            <a:r>
              <a:rPr lang="en-US" dirty="0">
                <a:solidFill>
                  <a:srgbClr val="000000"/>
                </a:solidFill>
              </a:rPr>
              <a:t> </a:t>
            </a:r>
            <a:r>
              <a:rPr lang="en-US" dirty="0" err="1">
                <a:solidFill>
                  <a:srgbClr val="000000"/>
                </a:solidFill>
              </a:rPr>
              <a:t>pohľad</a:t>
            </a:r>
            <a:r>
              <a:rPr lang="en-US" dirty="0">
                <a:solidFill>
                  <a:srgbClr val="000000"/>
                </a:solidFill>
              </a:rPr>
              <a:t>, </a:t>
            </a:r>
            <a:r>
              <a:rPr lang="en-US" dirty="0" err="1">
                <a:solidFill>
                  <a:srgbClr val="000000"/>
                </a:solidFill>
              </a:rPr>
              <a:t>ktorý</a:t>
            </a:r>
            <a:r>
              <a:rPr lang="en-US" dirty="0">
                <a:solidFill>
                  <a:srgbClr val="000000"/>
                </a:solidFill>
              </a:rPr>
              <a:t> je </a:t>
            </a:r>
            <a:r>
              <a:rPr lang="en-US" dirty="0" err="1">
                <a:solidFill>
                  <a:srgbClr val="000000"/>
                </a:solidFill>
              </a:rPr>
              <a:t>nezlučiteľný</a:t>
            </a:r>
            <a:r>
              <a:rPr lang="en-US" dirty="0">
                <a:solidFill>
                  <a:srgbClr val="000000"/>
                </a:solidFill>
              </a:rPr>
              <a:t> so </a:t>
            </a:r>
            <a:r>
              <a:rPr lang="en-US" dirty="0" err="1">
                <a:solidFill>
                  <a:srgbClr val="000000"/>
                </a:solidFill>
              </a:rPr>
              <a:t>všeobecnou</a:t>
            </a:r>
            <a:r>
              <a:rPr lang="en-US" dirty="0">
                <a:solidFill>
                  <a:srgbClr val="000000"/>
                </a:solidFill>
              </a:rPr>
              <a:t> </a:t>
            </a:r>
            <a:r>
              <a:rPr lang="en-US" dirty="0" err="1">
                <a:solidFill>
                  <a:srgbClr val="000000"/>
                </a:solidFill>
              </a:rPr>
              <a:t>vierou</a:t>
            </a:r>
            <a:r>
              <a:rPr lang="en-US" dirty="0">
                <a:solidFill>
                  <a:srgbClr val="000000"/>
                </a:solidFill>
              </a:rPr>
              <a:t> </a:t>
            </a:r>
            <a:r>
              <a:rPr lang="en-US" dirty="0" err="1">
                <a:solidFill>
                  <a:srgbClr val="000000"/>
                </a:solidFill>
              </a:rPr>
              <a:t>danej</a:t>
            </a:r>
            <a:r>
              <a:rPr lang="en-US" dirty="0">
                <a:solidFill>
                  <a:srgbClr val="000000"/>
                </a:solidFill>
              </a:rPr>
              <a:t> </a:t>
            </a:r>
            <a:r>
              <a:rPr lang="en-US" dirty="0" err="1">
                <a:solidFill>
                  <a:srgbClr val="000000"/>
                </a:solidFill>
              </a:rPr>
              <a:t>cirkvi</a:t>
            </a:r>
            <a:r>
              <a:rPr lang="en-US" dirty="0">
                <a:solidFill>
                  <a:srgbClr val="000000"/>
                </a:solidFill>
              </a:rPr>
              <a:t>. </a:t>
            </a:r>
          </a:p>
          <a:p>
            <a:r>
              <a:rPr lang="en-US" dirty="0" err="1">
                <a:solidFill>
                  <a:srgbClr val="000000"/>
                </a:solidFill>
              </a:rPr>
              <a:t>Zástanca</a:t>
            </a:r>
            <a:r>
              <a:rPr lang="en-US" dirty="0">
                <a:solidFill>
                  <a:srgbClr val="000000"/>
                </a:solidFill>
              </a:rPr>
              <a:t> </a:t>
            </a:r>
            <a:r>
              <a:rPr lang="en-US" dirty="0" err="1">
                <a:solidFill>
                  <a:srgbClr val="000000"/>
                </a:solidFill>
              </a:rPr>
              <a:t>herézy</a:t>
            </a:r>
            <a:r>
              <a:rPr lang="en-US" dirty="0">
                <a:solidFill>
                  <a:srgbClr val="000000"/>
                </a:solidFill>
              </a:rPr>
              <a:t> je </a:t>
            </a:r>
            <a:r>
              <a:rPr lang="en-US" dirty="0" err="1">
                <a:solidFill>
                  <a:srgbClr val="000000"/>
                </a:solidFill>
              </a:rPr>
              <a:t>heretik</a:t>
            </a:r>
            <a:r>
              <a:rPr lang="en-US" dirty="0">
                <a:solidFill>
                  <a:srgbClr val="000000"/>
                </a:solidFill>
              </a:rPr>
              <a:t>, </a:t>
            </a:r>
            <a:r>
              <a:rPr lang="en-US" dirty="0" err="1">
                <a:solidFill>
                  <a:srgbClr val="000000"/>
                </a:solidFill>
              </a:rPr>
              <a:t>kacír</a:t>
            </a:r>
            <a:r>
              <a:rPr lang="en-US" dirty="0">
                <a:solidFill>
                  <a:srgbClr val="000000"/>
                </a:solidFill>
              </a:rPr>
              <a:t> </a:t>
            </a:r>
            <a:r>
              <a:rPr lang="en-US" dirty="0" err="1">
                <a:solidFill>
                  <a:srgbClr val="000000"/>
                </a:solidFill>
              </a:rPr>
              <a:t>alebo</a:t>
            </a:r>
            <a:r>
              <a:rPr lang="en-US" dirty="0">
                <a:solidFill>
                  <a:srgbClr val="000000"/>
                </a:solidFill>
              </a:rPr>
              <a:t> </a:t>
            </a:r>
            <a:r>
              <a:rPr lang="en-US" dirty="0" err="1">
                <a:solidFill>
                  <a:srgbClr val="000000"/>
                </a:solidFill>
              </a:rPr>
              <a:t>bludár</a:t>
            </a:r>
            <a:r>
              <a:rPr lang="en-US" dirty="0">
                <a:solidFill>
                  <a:srgbClr val="000000"/>
                </a:solidFill>
              </a:rPr>
              <a:t>. </a:t>
            </a:r>
          </a:p>
        </p:txBody>
      </p:sp>
    </p:spTree>
    <p:extLst>
      <p:ext uri="{BB962C8B-B14F-4D97-AF65-F5344CB8AC3E}">
        <p14:creationId xmlns:p14="http://schemas.microsoft.com/office/powerpoint/2010/main" val="187090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750"/>
                                  </p:stCondLst>
                                  <p:childTnLst>
                                    <p:set>
                                      <p:cBhvr>
                                        <p:cTn id="13"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0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026" name="Picture 2" descr="https://upload.wikimedia.org/wikipedia/commons/5/52/Philipp_Melanchthon_3.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5167" r="26900"/>
          <a:stretch/>
        </p:blipFill>
        <p:spPr bwMode="auto">
          <a:xfrm flipH="1">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69" name="Straight Connector 6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4965430" y="629268"/>
            <a:ext cx="6586491" cy="1286160"/>
          </a:xfrm>
        </p:spPr>
        <p:txBody>
          <a:bodyPr vert="horz" lIns="91440" tIns="45720" rIns="91440" bIns="45720" rtlCol="0" anchor="b">
            <a:normAutofit/>
          </a:bodyPr>
          <a:lstStyle/>
          <a:p>
            <a:r>
              <a:rPr lang="en-US"/>
              <a:t>Augsburské vyznanie</a:t>
            </a:r>
          </a:p>
        </p:txBody>
      </p:sp>
      <p:sp>
        <p:nvSpPr>
          <p:cNvPr id="3" name="Zástupný objekt pre obsah 2"/>
          <p:cNvSpPr>
            <a:spLocks noGrp="1"/>
          </p:cNvSpPr>
          <p:nvPr>
            <p:ph sz="half" idx="1"/>
          </p:nvPr>
        </p:nvSpPr>
        <p:spPr>
          <a:xfrm>
            <a:off x="4965431" y="2438400"/>
            <a:ext cx="6586489" cy="3785419"/>
          </a:xfrm>
        </p:spPr>
        <p:txBody>
          <a:bodyPr vert="horz" lIns="91440" tIns="45720" rIns="91440" bIns="45720" rtlCol="0">
            <a:normAutofit/>
          </a:bodyPr>
          <a:lstStyle/>
          <a:p>
            <a:r>
              <a:rPr lang="en-US" dirty="0" err="1"/>
              <a:t>Jeho</a:t>
            </a:r>
            <a:r>
              <a:rPr lang="en-US" dirty="0"/>
              <a:t> </a:t>
            </a:r>
            <a:r>
              <a:rPr lang="en-US" dirty="0" err="1"/>
              <a:t>zostavovateľom</a:t>
            </a:r>
            <a:r>
              <a:rPr lang="en-US" dirty="0"/>
              <a:t> je Filip </a:t>
            </a:r>
            <a:r>
              <a:rPr lang="en-US" dirty="0" err="1"/>
              <a:t>Melanchton</a:t>
            </a:r>
            <a:r>
              <a:rPr lang="en-US" dirty="0"/>
              <a:t>, </a:t>
            </a:r>
            <a:r>
              <a:rPr lang="en-US" dirty="0" err="1"/>
              <a:t>spolupracovník</a:t>
            </a:r>
            <a:r>
              <a:rPr lang="en-US" dirty="0"/>
              <a:t> Martina </a:t>
            </a:r>
            <a:r>
              <a:rPr lang="en-US" dirty="0" err="1"/>
              <a:t>Luthera</a:t>
            </a:r>
            <a:r>
              <a:rPr lang="en-US" dirty="0"/>
              <a:t>. </a:t>
            </a:r>
            <a:endParaRPr lang="sk-SK" dirty="0"/>
          </a:p>
          <a:p>
            <a:r>
              <a:rPr lang="sk-SK" dirty="0"/>
              <a:t>V roku 1530 bolo vyznanie prečítane na sneme v Augsburgu pred cisárom Karolom V. </a:t>
            </a:r>
            <a:endParaRPr lang="en-US" dirty="0"/>
          </a:p>
        </p:txBody>
      </p:sp>
    </p:spTree>
    <p:extLst>
      <p:ext uri="{BB962C8B-B14F-4D97-AF65-F5344CB8AC3E}">
        <p14:creationId xmlns:p14="http://schemas.microsoft.com/office/powerpoint/2010/main" val="346321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nodeType="afterEffect">
                                  <p:stCondLst>
                                    <p:cond delay="200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6"/>
            <a:ext cx="10515600" cy="697320"/>
          </a:xfrm>
        </p:spPr>
        <p:txBody>
          <a:bodyPr vert="horz" lIns="91440" tIns="45720" rIns="91440" bIns="45720" rtlCol="0" anchor="b">
            <a:normAutofit/>
          </a:bodyPr>
          <a:lstStyle/>
          <a:p>
            <a:r>
              <a:rPr lang="en-US" dirty="0" err="1"/>
              <a:t>Augsburské</a:t>
            </a:r>
            <a:r>
              <a:rPr lang="en-US" dirty="0"/>
              <a:t> </a:t>
            </a:r>
            <a:r>
              <a:rPr lang="en-US" dirty="0" err="1"/>
              <a:t>vyznanie</a:t>
            </a:r>
            <a:r>
              <a:rPr lang="sk-SK" dirty="0"/>
              <a:t> obsahuje 28 článkov </a:t>
            </a:r>
            <a:endParaRPr lang="en-US" dirty="0"/>
          </a:p>
        </p:txBody>
      </p:sp>
      <p:sp>
        <p:nvSpPr>
          <p:cNvPr id="5" name="Zástupný objekt pre text 4"/>
          <p:cNvSpPr>
            <a:spLocks noGrp="1"/>
          </p:cNvSpPr>
          <p:nvPr>
            <p:ph type="body" idx="1"/>
          </p:nvPr>
        </p:nvSpPr>
        <p:spPr>
          <a:xfrm>
            <a:off x="839787" y="1323704"/>
            <a:ext cx="6823755" cy="823912"/>
          </a:xfrm>
        </p:spPr>
        <p:txBody>
          <a:bodyPr anchor="t"/>
          <a:lstStyle/>
          <a:p>
            <a:r>
              <a:rPr lang="sk-SK" dirty="0"/>
              <a:t>Články viery a učenia – články zhodné z rímskokatolíckou cirkvou </a:t>
            </a:r>
          </a:p>
        </p:txBody>
      </p:sp>
      <p:sp>
        <p:nvSpPr>
          <p:cNvPr id="3" name="Zástupný objekt pre obsah 2"/>
          <p:cNvSpPr>
            <a:spLocks noGrp="1"/>
          </p:cNvSpPr>
          <p:nvPr>
            <p:ph sz="half" idx="2"/>
          </p:nvPr>
        </p:nvSpPr>
        <p:spPr>
          <a:xfrm>
            <a:off x="839788" y="2408874"/>
            <a:ext cx="10881949" cy="4348977"/>
          </a:xfrm>
        </p:spPr>
        <p:txBody>
          <a:bodyPr vert="horz" lIns="91440" tIns="45720" rIns="91440" bIns="45720" numCol="3" rtlCol="0">
            <a:noAutofit/>
          </a:bodyPr>
          <a:lstStyle/>
          <a:p>
            <a:pPr marL="342900" indent="-342900">
              <a:buFont typeface="+mj-lt"/>
              <a:buAutoNum type="arabicPeriod"/>
            </a:pPr>
            <a:r>
              <a:rPr lang="sk-SK" sz="1600" dirty="0">
                <a:hlinkClick r:id="rId2"/>
              </a:rPr>
              <a:t>O Bohu</a:t>
            </a:r>
            <a:endParaRPr lang="sk-SK" sz="1600" dirty="0"/>
          </a:p>
          <a:p>
            <a:pPr marL="342900" indent="-342900">
              <a:buFont typeface="+mj-lt"/>
              <a:buAutoNum type="arabicPeriod"/>
            </a:pPr>
            <a:r>
              <a:rPr lang="sk-SK" sz="1600" dirty="0">
                <a:hlinkClick r:id="rId3"/>
              </a:rPr>
              <a:t>O dedičnom hriechu</a:t>
            </a:r>
            <a:endParaRPr lang="sk-SK" sz="1600" dirty="0"/>
          </a:p>
          <a:p>
            <a:pPr marL="342900" indent="-342900">
              <a:buFont typeface="+mj-lt"/>
              <a:buAutoNum type="arabicPeriod"/>
            </a:pPr>
            <a:r>
              <a:rPr lang="sk-SK" sz="1600" dirty="0">
                <a:hlinkClick r:id="rId4"/>
              </a:rPr>
              <a:t>O </a:t>
            </a:r>
            <a:r>
              <a:rPr lang="sk-SK" sz="1600" dirty="0" err="1">
                <a:hlinkClick r:id="rId4"/>
              </a:rPr>
              <a:t>Božm</a:t>
            </a:r>
            <a:r>
              <a:rPr lang="sk-SK" sz="1600" dirty="0">
                <a:hlinkClick r:id="rId4"/>
              </a:rPr>
              <a:t> synovi</a:t>
            </a:r>
            <a:endParaRPr lang="sk-SK" sz="1600" dirty="0"/>
          </a:p>
          <a:p>
            <a:pPr marL="342900" indent="-342900">
              <a:buFont typeface="+mj-lt"/>
              <a:buAutoNum type="arabicPeriod"/>
            </a:pPr>
            <a:r>
              <a:rPr lang="sk-SK" sz="1600" dirty="0">
                <a:hlinkClick r:id="rId5"/>
              </a:rPr>
              <a:t>O ospravedlnení</a:t>
            </a:r>
            <a:endParaRPr lang="sk-SK" sz="1600" dirty="0"/>
          </a:p>
          <a:p>
            <a:pPr marL="342900" indent="-342900">
              <a:buFont typeface="+mj-lt"/>
              <a:buAutoNum type="arabicPeriod"/>
            </a:pPr>
            <a:r>
              <a:rPr lang="sk-SK" sz="1600" dirty="0">
                <a:hlinkClick r:id="rId6"/>
              </a:rPr>
              <a:t>O kazateľskom úrade</a:t>
            </a:r>
            <a:endParaRPr lang="sk-SK" sz="1600" dirty="0"/>
          </a:p>
          <a:p>
            <a:pPr marL="342900" indent="-342900">
              <a:buFont typeface="+mj-lt"/>
              <a:buAutoNum type="arabicPeriod"/>
            </a:pPr>
            <a:r>
              <a:rPr lang="sk-SK" sz="1600" dirty="0">
                <a:hlinkClick r:id="rId7"/>
              </a:rPr>
              <a:t>O novej poslušnosti</a:t>
            </a:r>
            <a:endParaRPr lang="sk-SK" sz="1600" dirty="0"/>
          </a:p>
          <a:p>
            <a:pPr marL="342900" indent="-342900">
              <a:buFont typeface="+mj-lt"/>
              <a:buAutoNum type="arabicPeriod"/>
            </a:pPr>
            <a:r>
              <a:rPr lang="sk-SK" sz="1600" dirty="0">
                <a:hlinkClick r:id="rId8"/>
              </a:rPr>
              <a:t>O cirkvi</a:t>
            </a:r>
            <a:endParaRPr lang="sk-SK" sz="1600" dirty="0"/>
          </a:p>
          <a:p>
            <a:pPr marL="342900" indent="-342900">
              <a:buFont typeface="+mj-lt"/>
              <a:buAutoNum type="arabicPeriod"/>
            </a:pPr>
            <a:r>
              <a:rPr lang="sk-SK" sz="1600" dirty="0">
                <a:hlinkClick r:id="rId9"/>
              </a:rPr>
              <a:t>Čo je cirkev</a:t>
            </a:r>
            <a:endParaRPr lang="sk-SK" sz="1600" dirty="0"/>
          </a:p>
          <a:p>
            <a:pPr marL="342900" indent="-342900">
              <a:buFont typeface="+mj-lt"/>
              <a:buAutoNum type="arabicPeriod"/>
            </a:pPr>
            <a:r>
              <a:rPr lang="sk-SK" sz="1600" dirty="0">
                <a:hlinkClick r:id="rId10"/>
              </a:rPr>
              <a:t>O krste</a:t>
            </a:r>
            <a:endParaRPr lang="sk-SK" sz="1600" dirty="0"/>
          </a:p>
          <a:p>
            <a:pPr marL="342900" indent="-342900">
              <a:buFont typeface="+mj-lt"/>
              <a:buAutoNum type="arabicPeriod"/>
            </a:pPr>
            <a:r>
              <a:rPr lang="sk-SK" sz="1600" dirty="0">
                <a:hlinkClick r:id="rId11"/>
              </a:rPr>
              <a:t>O svätej Večeri</a:t>
            </a:r>
            <a:endParaRPr lang="sk-SK" sz="1600" dirty="0"/>
          </a:p>
          <a:p>
            <a:pPr marL="342900" indent="-342900">
              <a:buFont typeface="+mj-lt"/>
              <a:buAutoNum type="arabicPeriod"/>
            </a:pPr>
            <a:r>
              <a:rPr lang="sk-SK" sz="1600" dirty="0">
                <a:hlinkClick r:id="rId12"/>
              </a:rPr>
              <a:t>O spovedi</a:t>
            </a:r>
            <a:endParaRPr lang="sk-SK" sz="1600" dirty="0"/>
          </a:p>
          <a:p>
            <a:pPr marL="342900" indent="-342900">
              <a:buFont typeface="+mj-lt"/>
              <a:buAutoNum type="arabicPeriod"/>
            </a:pPr>
            <a:r>
              <a:rPr lang="sk-SK" sz="1600" dirty="0">
                <a:hlinkClick r:id="rId13"/>
              </a:rPr>
              <a:t>O pokání</a:t>
            </a:r>
            <a:endParaRPr lang="sk-SK" sz="1600" dirty="0"/>
          </a:p>
          <a:p>
            <a:pPr marL="342900" indent="-342900">
              <a:buFont typeface="+mj-lt"/>
              <a:buAutoNum type="arabicPeriod"/>
            </a:pPr>
            <a:r>
              <a:rPr lang="sk-SK" sz="1600" dirty="0">
                <a:hlinkClick r:id="rId14"/>
              </a:rPr>
              <a:t>O používaní sviatostí</a:t>
            </a:r>
            <a:endParaRPr lang="sk-SK" sz="1600" dirty="0"/>
          </a:p>
          <a:p>
            <a:pPr marL="342900" indent="-342900">
              <a:buFont typeface="+mj-lt"/>
              <a:buAutoNum type="arabicPeriod"/>
            </a:pPr>
            <a:r>
              <a:rPr lang="sk-SK" sz="1600" dirty="0">
                <a:hlinkClick r:id="rId15"/>
              </a:rPr>
              <a:t>O cirkevnej správe</a:t>
            </a:r>
            <a:endParaRPr lang="sk-SK" sz="1600" dirty="0"/>
          </a:p>
          <a:p>
            <a:pPr marL="342900" indent="-342900">
              <a:buFont typeface="+mj-lt"/>
              <a:buAutoNum type="arabicPeriod"/>
            </a:pPr>
            <a:r>
              <a:rPr lang="sk-SK" sz="1600" dirty="0">
                <a:hlinkClick r:id="rId16"/>
              </a:rPr>
              <a:t>O cirkevných poriadkoch</a:t>
            </a:r>
            <a:endParaRPr lang="sk-SK" sz="1600" dirty="0"/>
          </a:p>
          <a:p>
            <a:pPr marL="342900" indent="-342900">
              <a:buFont typeface="+mj-lt"/>
              <a:buAutoNum type="arabicPeriod"/>
            </a:pPr>
            <a:r>
              <a:rPr lang="sk-SK" sz="1600" dirty="0">
                <a:hlinkClick r:id="rId17"/>
              </a:rPr>
              <a:t>O štátnej moci a svetskej správe</a:t>
            </a:r>
            <a:endParaRPr lang="sk-SK" sz="1600" dirty="0"/>
          </a:p>
          <a:p>
            <a:pPr marL="342900" indent="-342900">
              <a:buFont typeface="+mj-lt"/>
              <a:buAutoNum type="arabicPeriod"/>
            </a:pPr>
            <a:r>
              <a:rPr lang="sk-SK" sz="1600" dirty="0">
                <a:hlinkClick r:id="rId18"/>
              </a:rPr>
              <a:t>O Kristovom príchode k súdu</a:t>
            </a:r>
            <a:endParaRPr lang="sk-SK" sz="1600" dirty="0"/>
          </a:p>
          <a:p>
            <a:pPr marL="342900" indent="-342900">
              <a:buFont typeface="+mj-lt"/>
              <a:buAutoNum type="arabicPeriod"/>
            </a:pPr>
            <a:r>
              <a:rPr lang="sk-SK" sz="1600" dirty="0">
                <a:hlinkClick r:id="rId19"/>
              </a:rPr>
              <a:t>O slobodnej vôli</a:t>
            </a:r>
            <a:endParaRPr lang="sk-SK" sz="1600" dirty="0"/>
          </a:p>
          <a:p>
            <a:pPr marL="342900" indent="-342900">
              <a:buFont typeface="+mj-lt"/>
              <a:buAutoNum type="arabicPeriod"/>
            </a:pPr>
            <a:r>
              <a:rPr lang="sk-SK" sz="1600" dirty="0">
                <a:hlinkClick r:id="rId20"/>
              </a:rPr>
              <a:t>O príčine hriechu</a:t>
            </a:r>
            <a:endParaRPr lang="sk-SK" sz="1600" dirty="0"/>
          </a:p>
          <a:p>
            <a:pPr marL="342900" indent="-342900">
              <a:buFont typeface="+mj-lt"/>
              <a:buAutoNum type="arabicPeriod"/>
            </a:pPr>
            <a:r>
              <a:rPr lang="sk-SK" sz="1600" dirty="0">
                <a:hlinkClick r:id="rId21"/>
              </a:rPr>
              <a:t>O viere a dobrých skutkoch</a:t>
            </a:r>
            <a:endParaRPr lang="sk-SK" sz="1600" dirty="0"/>
          </a:p>
          <a:p>
            <a:pPr marL="342900" indent="-342900">
              <a:buFont typeface="+mj-lt"/>
              <a:buAutoNum type="arabicPeriod"/>
            </a:pPr>
            <a:r>
              <a:rPr lang="sk-SK" sz="1600" dirty="0">
                <a:hlinkClick r:id="rId22"/>
              </a:rPr>
              <a:t>O uctievaní svätých</a:t>
            </a:r>
            <a:endParaRPr lang="sk-SK" sz="1600" dirty="0"/>
          </a:p>
          <a:p>
            <a:pPr marL="0" indent="0">
              <a:buNone/>
            </a:pPr>
            <a:r>
              <a:rPr lang="sk-SK" sz="1600" dirty="0">
                <a:hlinkClick r:id="rId23"/>
              </a:rPr>
              <a:t>Zakončenie prvej častí</a:t>
            </a:r>
            <a:r>
              <a:rPr lang="sk-SK" sz="1600" b="1" dirty="0">
                <a:hlinkClick r:id="rId24"/>
              </a:rPr>
              <a:t>. Čas»:</a:t>
            </a:r>
            <a:r>
              <a:rPr lang="sk-SK" sz="1600" dirty="0"/>
              <a:t> </a:t>
            </a:r>
          </a:p>
          <a:p>
            <a:pPr marL="342900" indent="-342900">
              <a:buFont typeface="+mj-lt"/>
              <a:buAutoNum type="arabicPeriod" startAt="23"/>
            </a:pPr>
            <a:endParaRPr lang="sk-SK" sz="1600" dirty="0"/>
          </a:p>
          <a:p>
            <a:pPr marL="342900" indent="-342900">
              <a:buFont typeface="+mj-lt"/>
              <a:buAutoNum type="arabicPeriod" startAt="23"/>
            </a:pPr>
            <a:endParaRPr lang="sk-SK" sz="1600" dirty="0"/>
          </a:p>
          <a:p>
            <a:pPr marL="342900" indent="-342900">
              <a:buFont typeface="+mj-lt"/>
              <a:buAutoNum type="arabicPeriod" startAt="22"/>
            </a:pPr>
            <a:r>
              <a:rPr lang="sk-SK" sz="1600" dirty="0">
                <a:hlinkClick r:id="rId25"/>
              </a:rPr>
              <a:t>O obidvoch podobách sviatosti</a:t>
            </a:r>
            <a:endParaRPr lang="sk-SK" sz="1600" dirty="0"/>
          </a:p>
          <a:p>
            <a:pPr marL="342900" indent="-342900">
              <a:buFont typeface="+mj-lt"/>
              <a:buAutoNum type="arabicPeriod" startAt="22"/>
            </a:pPr>
            <a:r>
              <a:rPr lang="sk-SK" sz="1600" dirty="0">
                <a:hlinkClick r:id="rId26"/>
              </a:rPr>
              <a:t>O manželstve kňazov</a:t>
            </a:r>
            <a:endParaRPr lang="sk-SK" sz="1600" dirty="0"/>
          </a:p>
          <a:p>
            <a:pPr marL="342900" indent="-342900">
              <a:buFont typeface="+mj-lt"/>
              <a:buAutoNum type="arabicPeriod" startAt="22"/>
            </a:pPr>
            <a:r>
              <a:rPr lang="sk-SK" sz="1600" dirty="0">
                <a:hlinkClick r:id="rId27"/>
              </a:rPr>
              <a:t>O omši</a:t>
            </a:r>
            <a:endParaRPr lang="sk-SK" sz="1600" dirty="0"/>
          </a:p>
          <a:p>
            <a:pPr marL="342900" indent="-342900">
              <a:buFont typeface="+mj-lt"/>
              <a:buAutoNum type="arabicPeriod" startAt="22"/>
            </a:pPr>
            <a:r>
              <a:rPr lang="sk-SK" sz="1600" dirty="0">
                <a:hlinkClick r:id="rId28"/>
              </a:rPr>
              <a:t>O spovedi</a:t>
            </a:r>
            <a:endParaRPr lang="sk-SK" sz="1600" dirty="0"/>
          </a:p>
          <a:p>
            <a:pPr marL="342900" indent="-342900">
              <a:buFont typeface="+mj-lt"/>
              <a:buAutoNum type="arabicPeriod" startAt="22"/>
            </a:pPr>
            <a:r>
              <a:rPr lang="sk-SK" sz="1600" dirty="0">
                <a:hlinkClick r:id="rId29"/>
              </a:rPr>
              <a:t>O rozlišovaní pokrmov</a:t>
            </a:r>
            <a:endParaRPr lang="sk-SK" sz="1600" dirty="0"/>
          </a:p>
          <a:p>
            <a:pPr marL="342900" indent="-342900">
              <a:buFont typeface="+mj-lt"/>
              <a:buAutoNum type="arabicPeriod" startAt="22"/>
            </a:pPr>
            <a:r>
              <a:rPr lang="sk-SK" sz="1600" dirty="0">
                <a:hlinkClick r:id="rId30"/>
              </a:rPr>
              <a:t>O kláštorných sľuboch</a:t>
            </a:r>
            <a:endParaRPr lang="sk-SK" sz="1600" dirty="0"/>
          </a:p>
          <a:p>
            <a:pPr marL="342900" indent="-342900">
              <a:buFont typeface="+mj-lt"/>
              <a:buAutoNum type="arabicPeriod" startAt="22"/>
            </a:pPr>
            <a:r>
              <a:rPr lang="sk-SK" sz="1600" dirty="0">
                <a:hlinkClick r:id="rId31"/>
              </a:rPr>
              <a:t>O právomoci biskupov</a:t>
            </a:r>
            <a:endParaRPr lang="sk-SK" sz="1600" dirty="0"/>
          </a:p>
          <a:p>
            <a:pPr marL="0" indent="0">
              <a:buNone/>
            </a:pPr>
            <a:r>
              <a:rPr lang="sk-SK" sz="1600" dirty="0">
                <a:hlinkClick r:id="rId32"/>
              </a:rPr>
              <a:t>Záver</a:t>
            </a:r>
            <a:endParaRPr lang="sk-SK" sz="1600" dirty="0"/>
          </a:p>
          <a:p>
            <a:pPr marL="342900" indent="-342900">
              <a:buFont typeface="+mj-lt"/>
              <a:buAutoNum type="arabicPeriod" startAt="23"/>
            </a:pPr>
            <a:endParaRPr lang="en-US" sz="1600" dirty="0"/>
          </a:p>
        </p:txBody>
      </p:sp>
      <p:sp>
        <p:nvSpPr>
          <p:cNvPr id="6" name="Zástupný objekt pre text 5"/>
          <p:cNvSpPr>
            <a:spLocks noGrp="1"/>
          </p:cNvSpPr>
          <p:nvPr>
            <p:ph type="body" sz="quarter" idx="3"/>
          </p:nvPr>
        </p:nvSpPr>
        <p:spPr>
          <a:xfrm>
            <a:off x="8018417" y="1323704"/>
            <a:ext cx="3973286" cy="823912"/>
          </a:xfrm>
        </p:spPr>
        <p:txBody>
          <a:bodyPr/>
          <a:lstStyle/>
          <a:p>
            <a:r>
              <a:rPr lang="sk-SK" dirty="0"/>
              <a:t>Sporné články o odstránení neporiadkov</a:t>
            </a:r>
          </a:p>
        </p:txBody>
      </p:sp>
      <p:pic>
        <p:nvPicPr>
          <p:cNvPr id="2054" name="Picture 6" descr="http://ecavmichalovce.eu/assets/img/Confessio_Augustana.jpg"/>
          <p:cNvPicPr>
            <a:picLocks noGrp="1" noChangeAspect="1" noChangeArrowheads="1"/>
          </p:cNvPicPr>
          <p:nvPr>
            <p:ph sz="quarter" idx="4"/>
          </p:nvPr>
        </p:nvPicPr>
        <p:blipFill>
          <a:blip r:embed="rId33" cstate="print">
            <a:extLst>
              <a:ext uri="{28A0092B-C50C-407E-A947-70E740481C1C}">
                <a14:useLocalDpi xmlns:a14="http://schemas.microsoft.com/office/drawing/2010/main" val="0"/>
              </a:ext>
            </a:extLst>
          </a:blip>
          <a:srcRect/>
          <a:stretch>
            <a:fillRect/>
          </a:stretch>
        </p:blipFill>
        <p:spPr bwMode="auto">
          <a:xfrm>
            <a:off x="10293531" y="3806889"/>
            <a:ext cx="1898469" cy="305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78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3">
                                            <p:txEl>
                                              <p:pRg st="0" end="0"/>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3">
                                            <p:txEl>
                                              <p:pRg st="1" end="1"/>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3">
                                            <p:txEl>
                                              <p:pRg st="2" end="2"/>
                                            </p:txEl>
                                          </p:spTgt>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3">
                                            <p:txEl>
                                              <p:pRg st="4" end="4"/>
                                            </p:txEl>
                                          </p:spTgt>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3">
                                            <p:txEl>
                                              <p:pRg st="5" end="5"/>
                                            </p:txEl>
                                          </p:spTgt>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3">
                                            <p:txEl>
                                              <p:pRg st="6" end="6"/>
                                            </p:txEl>
                                          </p:spTgt>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3">
                                            <p:txEl>
                                              <p:pRg st="7" end="7"/>
                                            </p:txEl>
                                          </p:spTgt>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3">
                                            <p:txEl>
                                              <p:pRg st="8" end="8"/>
                                            </p:txEl>
                                          </p:spTgt>
                                        </p:tgtEl>
                                        <p:attrNameLst>
                                          <p:attrName>style.visibility</p:attrName>
                                        </p:attrNameLst>
                                      </p:cBhvr>
                                      <p:to>
                                        <p:strVal val="visible"/>
                                      </p:to>
                                    </p:set>
                                  </p:childTnLst>
                                </p:cTn>
                              </p:par>
                            </p:childTnLst>
                          </p:cTn>
                        </p:par>
                        <p:par>
                          <p:cTn id="31" fill="hold">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3">
                                            <p:txEl>
                                              <p:pRg st="9" end="9"/>
                                            </p:txEl>
                                          </p:spTgt>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3">
                                            <p:txEl>
                                              <p:pRg st="10" end="10"/>
                                            </p:txEl>
                                          </p:spTgt>
                                        </p:tgtEl>
                                        <p:attrNameLst>
                                          <p:attrName>style.visibility</p:attrName>
                                        </p:attrNameLst>
                                      </p:cBhvr>
                                      <p:to>
                                        <p:strVal val="visible"/>
                                      </p:to>
                                    </p:set>
                                  </p:childTnLst>
                                </p:cTn>
                              </p:par>
                            </p:childTnLst>
                          </p:cTn>
                        </p:par>
                        <p:par>
                          <p:cTn id="37" fill="hold">
                            <p:stCondLst>
                              <p:cond delay="8250"/>
                            </p:stCondLst>
                            <p:childTnLst>
                              <p:par>
                                <p:cTn id="38" presetID="1" presetClass="entr" presetSubtype="0" fill="hold" grpId="0" nodeType="afterEffect">
                                  <p:stCondLst>
                                    <p:cond delay="500"/>
                                  </p:stCondLst>
                                  <p:childTnLst>
                                    <p:set>
                                      <p:cBhvr>
                                        <p:cTn id="39" dur="1" fill="hold">
                                          <p:stCondLst>
                                            <p:cond delay="249"/>
                                          </p:stCondLst>
                                        </p:cTn>
                                        <p:tgtEl>
                                          <p:spTgt spid="3">
                                            <p:txEl>
                                              <p:pRg st="11" end="11"/>
                                            </p:txEl>
                                          </p:spTgt>
                                        </p:tgtEl>
                                        <p:attrNameLst>
                                          <p:attrName>style.visibility</p:attrName>
                                        </p:attrNameLst>
                                      </p:cBhvr>
                                      <p:to>
                                        <p:strVal val="visible"/>
                                      </p:to>
                                    </p:set>
                                  </p:childTnLst>
                                </p:cTn>
                              </p:par>
                            </p:childTnLst>
                          </p:cTn>
                        </p:par>
                        <p:par>
                          <p:cTn id="40" fill="hold">
                            <p:stCondLst>
                              <p:cond delay="9000"/>
                            </p:stCondLst>
                            <p:childTnLst>
                              <p:par>
                                <p:cTn id="41" presetID="1" presetClass="entr" presetSubtype="0" fill="hold" grpId="0" nodeType="afterEffect">
                                  <p:stCondLst>
                                    <p:cond delay="500"/>
                                  </p:stCondLst>
                                  <p:childTnLst>
                                    <p:set>
                                      <p:cBhvr>
                                        <p:cTn id="42" dur="1" fill="hold">
                                          <p:stCondLst>
                                            <p:cond delay="249"/>
                                          </p:stCondLst>
                                        </p:cTn>
                                        <p:tgtEl>
                                          <p:spTgt spid="3">
                                            <p:txEl>
                                              <p:pRg st="12" end="12"/>
                                            </p:txEl>
                                          </p:spTgt>
                                        </p:tgtEl>
                                        <p:attrNameLst>
                                          <p:attrName>style.visibility</p:attrName>
                                        </p:attrNameLst>
                                      </p:cBhvr>
                                      <p:to>
                                        <p:strVal val="visible"/>
                                      </p:to>
                                    </p:set>
                                  </p:childTnLst>
                                </p:cTn>
                              </p:par>
                            </p:childTnLst>
                          </p:cTn>
                        </p:par>
                        <p:par>
                          <p:cTn id="43" fill="hold">
                            <p:stCondLst>
                              <p:cond delay="9750"/>
                            </p:stCondLst>
                            <p:childTnLst>
                              <p:par>
                                <p:cTn id="44" presetID="1" presetClass="entr" presetSubtype="0" fill="hold" grpId="0" nodeType="afterEffect">
                                  <p:stCondLst>
                                    <p:cond delay="500"/>
                                  </p:stCondLst>
                                  <p:childTnLst>
                                    <p:set>
                                      <p:cBhvr>
                                        <p:cTn id="45" dur="1" fill="hold">
                                          <p:stCondLst>
                                            <p:cond delay="249"/>
                                          </p:stCondLst>
                                        </p:cTn>
                                        <p:tgtEl>
                                          <p:spTgt spid="3">
                                            <p:txEl>
                                              <p:pRg st="13" end="13"/>
                                            </p:txEl>
                                          </p:spTgt>
                                        </p:tgtEl>
                                        <p:attrNameLst>
                                          <p:attrName>style.visibility</p:attrName>
                                        </p:attrNameLst>
                                      </p:cBhvr>
                                      <p:to>
                                        <p:strVal val="visible"/>
                                      </p:to>
                                    </p:set>
                                  </p:childTnLst>
                                </p:cTn>
                              </p:par>
                            </p:childTnLst>
                          </p:cTn>
                        </p:par>
                        <p:par>
                          <p:cTn id="46" fill="hold">
                            <p:stCondLst>
                              <p:cond delay="10500"/>
                            </p:stCondLst>
                            <p:childTnLst>
                              <p:par>
                                <p:cTn id="47" presetID="1" presetClass="entr" presetSubtype="0" fill="hold" grpId="0" nodeType="afterEffect">
                                  <p:stCondLst>
                                    <p:cond delay="500"/>
                                  </p:stCondLst>
                                  <p:childTnLst>
                                    <p:set>
                                      <p:cBhvr>
                                        <p:cTn id="48" dur="1" fill="hold">
                                          <p:stCondLst>
                                            <p:cond delay="249"/>
                                          </p:stCondLst>
                                        </p:cTn>
                                        <p:tgtEl>
                                          <p:spTgt spid="3">
                                            <p:txEl>
                                              <p:pRg st="14" end="14"/>
                                            </p:txEl>
                                          </p:spTgt>
                                        </p:tgtEl>
                                        <p:attrNameLst>
                                          <p:attrName>style.visibility</p:attrName>
                                        </p:attrNameLst>
                                      </p:cBhvr>
                                      <p:to>
                                        <p:strVal val="visible"/>
                                      </p:to>
                                    </p:set>
                                  </p:childTnLst>
                                </p:cTn>
                              </p:par>
                            </p:childTnLst>
                          </p:cTn>
                        </p:par>
                        <p:par>
                          <p:cTn id="49" fill="hold">
                            <p:stCondLst>
                              <p:cond delay="11250"/>
                            </p:stCondLst>
                            <p:childTnLst>
                              <p:par>
                                <p:cTn id="50" presetID="1" presetClass="entr" presetSubtype="0" fill="hold" grpId="0" nodeType="afterEffect">
                                  <p:stCondLst>
                                    <p:cond delay="500"/>
                                  </p:stCondLst>
                                  <p:childTnLst>
                                    <p:set>
                                      <p:cBhvr>
                                        <p:cTn id="51" dur="1" fill="hold">
                                          <p:stCondLst>
                                            <p:cond delay="249"/>
                                          </p:stCondLst>
                                        </p:cTn>
                                        <p:tgtEl>
                                          <p:spTgt spid="3">
                                            <p:txEl>
                                              <p:pRg st="15" end="15"/>
                                            </p:txEl>
                                          </p:spTgt>
                                        </p:tgtEl>
                                        <p:attrNameLst>
                                          <p:attrName>style.visibility</p:attrName>
                                        </p:attrNameLst>
                                      </p:cBhvr>
                                      <p:to>
                                        <p:strVal val="visible"/>
                                      </p:to>
                                    </p:set>
                                  </p:childTnLst>
                                </p:cTn>
                              </p:par>
                            </p:childTnLst>
                          </p:cTn>
                        </p:par>
                        <p:par>
                          <p:cTn id="52" fill="hold">
                            <p:stCondLst>
                              <p:cond delay="12000"/>
                            </p:stCondLst>
                            <p:childTnLst>
                              <p:par>
                                <p:cTn id="53" presetID="1" presetClass="entr" presetSubtype="0" fill="hold" grpId="0" nodeType="afterEffect">
                                  <p:stCondLst>
                                    <p:cond delay="500"/>
                                  </p:stCondLst>
                                  <p:childTnLst>
                                    <p:set>
                                      <p:cBhvr>
                                        <p:cTn id="54" dur="1" fill="hold">
                                          <p:stCondLst>
                                            <p:cond delay="249"/>
                                          </p:stCondLst>
                                        </p:cTn>
                                        <p:tgtEl>
                                          <p:spTgt spid="3">
                                            <p:txEl>
                                              <p:pRg st="16" end="16"/>
                                            </p:txEl>
                                          </p:spTgt>
                                        </p:tgtEl>
                                        <p:attrNameLst>
                                          <p:attrName>style.visibility</p:attrName>
                                        </p:attrNameLst>
                                      </p:cBhvr>
                                      <p:to>
                                        <p:strVal val="visible"/>
                                      </p:to>
                                    </p:set>
                                  </p:childTnLst>
                                </p:cTn>
                              </p:par>
                            </p:childTnLst>
                          </p:cTn>
                        </p:par>
                        <p:par>
                          <p:cTn id="55" fill="hold">
                            <p:stCondLst>
                              <p:cond delay="12750"/>
                            </p:stCondLst>
                            <p:childTnLst>
                              <p:par>
                                <p:cTn id="56" presetID="1" presetClass="entr" presetSubtype="0" fill="hold" grpId="0" nodeType="afterEffect">
                                  <p:stCondLst>
                                    <p:cond delay="500"/>
                                  </p:stCondLst>
                                  <p:childTnLst>
                                    <p:set>
                                      <p:cBhvr>
                                        <p:cTn id="57" dur="1" fill="hold">
                                          <p:stCondLst>
                                            <p:cond delay="249"/>
                                          </p:stCondLst>
                                        </p:cTn>
                                        <p:tgtEl>
                                          <p:spTgt spid="3">
                                            <p:txEl>
                                              <p:pRg st="17" end="17"/>
                                            </p:txEl>
                                          </p:spTgt>
                                        </p:tgtEl>
                                        <p:attrNameLst>
                                          <p:attrName>style.visibility</p:attrName>
                                        </p:attrNameLst>
                                      </p:cBhvr>
                                      <p:to>
                                        <p:strVal val="visible"/>
                                      </p:to>
                                    </p:set>
                                  </p:childTnLst>
                                </p:cTn>
                              </p:par>
                            </p:childTnLst>
                          </p:cTn>
                        </p:par>
                        <p:par>
                          <p:cTn id="58" fill="hold">
                            <p:stCondLst>
                              <p:cond delay="13500"/>
                            </p:stCondLst>
                            <p:childTnLst>
                              <p:par>
                                <p:cTn id="59" presetID="1" presetClass="entr" presetSubtype="0" fill="hold" grpId="0" nodeType="afterEffect">
                                  <p:stCondLst>
                                    <p:cond delay="500"/>
                                  </p:stCondLst>
                                  <p:childTnLst>
                                    <p:set>
                                      <p:cBhvr>
                                        <p:cTn id="60" dur="1" fill="hold">
                                          <p:stCondLst>
                                            <p:cond delay="249"/>
                                          </p:stCondLst>
                                        </p:cTn>
                                        <p:tgtEl>
                                          <p:spTgt spid="3">
                                            <p:txEl>
                                              <p:pRg st="18" end="18"/>
                                            </p:txEl>
                                          </p:spTgt>
                                        </p:tgtEl>
                                        <p:attrNameLst>
                                          <p:attrName>style.visibility</p:attrName>
                                        </p:attrNameLst>
                                      </p:cBhvr>
                                      <p:to>
                                        <p:strVal val="visible"/>
                                      </p:to>
                                    </p:set>
                                  </p:childTnLst>
                                </p:cTn>
                              </p:par>
                            </p:childTnLst>
                          </p:cTn>
                        </p:par>
                        <p:par>
                          <p:cTn id="61" fill="hold">
                            <p:stCondLst>
                              <p:cond delay="14250"/>
                            </p:stCondLst>
                            <p:childTnLst>
                              <p:par>
                                <p:cTn id="62" presetID="1" presetClass="entr" presetSubtype="0" fill="hold" grpId="0" nodeType="afterEffect">
                                  <p:stCondLst>
                                    <p:cond delay="500"/>
                                  </p:stCondLst>
                                  <p:childTnLst>
                                    <p:set>
                                      <p:cBhvr>
                                        <p:cTn id="63" dur="1" fill="hold">
                                          <p:stCondLst>
                                            <p:cond delay="249"/>
                                          </p:stCondLst>
                                        </p:cTn>
                                        <p:tgtEl>
                                          <p:spTgt spid="3">
                                            <p:txEl>
                                              <p:pRg st="19" end="19"/>
                                            </p:txEl>
                                          </p:spTgt>
                                        </p:tgtEl>
                                        <p:attrNameLst>
                                          <p:attrName>style.visibility</p:attrName>
                                        </p:attrNameLst>
                                      </p:cBhvr>
                                      <p:to>
                                        <p:strVal val="visible"/>
                                      </p:to>
                                    </p:set>
                                  </p:childTnLst>
                                </p:cTn>
                              </p:par>
                            </p:childTnLst>
                          </p:cTn>
                        </p:par>
                        <p:par>
                          <p:cTn id="64" fill="hold">
                            <p:stCondLst>
                              <p:cond delay="15000"/>
                            </p:stCondLst>
                            <p:childTnLst>
                              <p:par>
                                <p:cTn id="65" presetID="1" presetClass="entr" presetSubtype="0" fill="hold" grpId="0" nodeType="afterEffect">
                                  <p:stCondLst>
                                    <p:cond delay="500"/>
                                  </p:stCondLst>
                                  <p:childTnLst>
                                    <p:set>
                                      <p:cBhvr>
                                        <p:cTn id="66" dur="1" fill="hold">
                                          <p:stCondLst>
                                            <p:cond delay="249"/>
                                          </p:stCondLst>
                                        </p:cTn>
                                        <p:tgtEl>
                                          <p:spTgt spid="3">
                                            <p:txEl>
                                              <p:pRg st="20" end="20"/>
                                            </p:txEl>
                                          </p:spTgt>
                                        </p:tgtEl>
                                        <p:attrNameLst>
                                          <p:attrName>style.visibility</p:attrName>
                                        </p:attrNameLst>
                                      </p:cBhvr>
                                      <p:to>
                                        <p:strVal val="visible"/>
                                      </p:to>
                                    </p:set>
                                  </p:childTnLst>
                                </p:cTn>
                              </p:par>
                            </p:childTnLst>
                          </p:cTn>
                        </p:par>
                        <p:par>
                          <p:cTn id="67" fill="hold">
                            <p:stCondLst>
                              <p:cond delay="15750"/>
                            </p:stCondLst>
                            <p:childTnLst>
                              <p:par>
                                <p:cTn id="68" presetID="1" presetClass="entr" presetSubtype="0" fill="hold" grpId="0" nodeType="afterEffect">
                                  <p:stCondLst>
                                    <p:cond delay="500"/>
                                  </p:stCondLst>
                                  <p:childTnLst>
                                    <p:set>
                                      <p:cBhvr>
                                        <p:cTn id="69" dur="1" fill="hold">
                                          <p:stCondLst>
                                            <p:cond delay="249"/>
                                          </p:stCondLst>
                                        </p:cTn>
                                        <p:tgtEl>
                                          <p:spTgt spid="3">
                                            <p:txEl>
                                              <p:pRg st="21" end="21"/>
                                            </p:txEl>
                                          </p:spTgt>
                                        </p:tgtEl>
                                        <p:attrNameLst>
                                          <p:attrName>style.visibility</p:attrName>
                                        </p:attrNameLst>
                                      </p:cBhvr>
                                      <p:to>
                                        <p:strVal val="visible"/>
                                      </p:to>
                                    </p:set>
                                  </p:childTnLst>
                                </p:cTn>
                              </p:par>
                            </p:childTnLst>
                          </p:cTn>
                        </p:par>
                        <p:par>
                          <p:cTn id="70" fill="hold">
                            <p:stCondLst>
                              <p:cond delay="16500"/>
                            </p:stCondLst>
                            <p:childTnLst>
                              <p:par>
                                <p:cTn id="71" presetID="1" presetClass="entr" presetSubtype="0" fill="hold" grpId="0" nodeType="afterEffect">
                                  <p:stCondLst>
                                    <p:cond delay="500"/>
                                  </p:stCondLst>
                                  <p:childTnLst>
                                    <p:set>
                                      <p:cBhvr>
                                        <p:cTn id="72" dur="1" fill="hold">
                                          <p:stCondLst>
                                            <p:cond delay="249"/>
                                          </p:stCondLst>
                                        </p:cTn>
                                        <p:tgtEl>
                                          <p:spTgt spid="3">
                                            <p:txEl>
                                              <p:pRg st="24" end="24"/>
                                            </p:txEl>
                                          </p:spTgt>
                                        </p:tgtEl>
                                        <p:attrNameLst>
                                          <p:attrName>style.visibility</p:attrName>
                                        </p:attrNameLst>
                                      </p:cBhvr>
                                      <p:to>
                                        <p:strVal val="visible"/>
                                      </p:to>
                                    </p:set>
                                  </p:childTnLst>
                                </p:cTn>
                              </p:par>
                            </p:childTnLst>
                          </p:cTn>
                        </p:par>
                        <p:par>
                          <p:cTn id="73" fill="hold">
                            <p:stCondLst>
                              <p:cond delay="17250"/>
                            </p:stCondLst>
                            <p:childTnLst>
                              <p:par>
                                <p:cTn id="74" presetID="1" presetClass="entr" presetSubtype="0" fill="hold" grpId="0" nodeType="afterEffect">
                                  <p:stCondLst>
                                    <p:cond delay="500"/>
                                  </p:stCondLst>
                                  <p:childTnLst>
                                    <p:set>
                                      <p:cBhvr>
                                        <p:cTn id="75" dur="1" fill="hold">
                                          <p:stCondLst>
                                            <p:cond delay="249"/>
                                          </p:stCondLst>
                                        </p:cTn>
                                        <p:tgtEl>
                                          <p:spTgt spid="3">
                                            <p:txEl>
                                              <p:pRg st="25" end="25"/>
                                            </p:txEl>
                                          </p:spTgt>
                                        </p:tgtEl>
                                        <p:attrNameLst>
                                          <p:attrName>style.visibility</p:attrName>
                                        </p:attrNameLst>
                                      </p:cBhvr>
                                      <p:to>
                                        <p:strVal val="visible"/>
                                      </p:to>
                                    </p:set>
                                  </p:childTnLst>
                                </p:cTn>
                              </p:par>
                            </p:childTnLst>
                          </p:cTn>
                        </p:par>
                        <p:par>
                          <p:cTn id="76" fill="hold">
                            <p:stCondLst>
                              <p:cond delay="18000"/>
                            </p:stCondLst>
                            <p:childTnLst>
                              <p:par>
                                <p:cTn id="77" presetID="1" presetClass="entr" presetSubtype="0" fill="hold" grpId="0" nodeType="afterEffect">
                                  <p:stCondLst>
                                    <p:cond delay="500"/>
                                  </p:stCondLst>
                                  <p:childTnLst>
                                    <p:set>
                                      <p:cBhvr>
                                        <p:cTn id="78" dur="1" fill="hold">
                                          <p:stCondLst>
                                            <p:cond delay="249"/>
                                          </p:stCondLst>
                                        </p:cTn>
                                        <p:tgtEl>
                                          <p:spTgt spid="3">
                                            <p:txEl>
                                              <p:pRg st="26" end="26"/>
                                            </p:txEl>
                                          </p:spTgt>
                                        </p:tgtEl>
                                        <p:attrNameLst>
                                          <p:attrName>style.visibility</p:attrName>
                                        </p:attrNameLst>
                                      </p:cBhvr>
                                      <p:to>
                                        <p:strVal val="visible"/>
                                      </p:to>
                                    </p:set>
                                  </p:childTnLst>
                                </p:cTn>
                              </p:par>
                            </p:childTnLst>
                          </p:cTn>
                        </p:par>
                        <p:par>
                          <p:cTn id="79" fill="hold">
                            <p:stCondLst>
                              <p:cond delay="18750"/>
                            </p:stCondLst>
                            <p:childTnLst>
                              <p:par>
                                <p:cTn id="80" presetID="1" presetClass="entr" presetSubtype="0" fill="hold" grpId="0" nodeType="afterEffect">
                                  <p:stCondLst>
                                    <p:cond delay="500"/>
                                  </p:stCondLst>
                                  <p:childTnLst>
                                    <p:set>
                                      <p:cBhvr>
                                        <p:cTn id="81" dur="1" fill="hold">
                                          <p:stCondLst>
                                            <p:cond delay="249"/>
                                          </p:stCondLst>
                                        </p:cTn>
                                        <p:tgtEl>
                                          <p:spTgt spid="3">
                                            <p:txEl>
                                              <p:pRg st="27" end="27"/>
                                            </p:txEl>
                                          </p:spTgt>
                                        </p:tgtEl>
                                        <p:attrNameLst>
                                          <p:attrName>style.visibility</p:attrName>
                                        </p:attrNameLst>
                                      </p:cBhvr>
                                      <p:to>
                                        <p:strVal val="visible"/>
                                      </p:to>
                                    </p:set>
                                  </p:childTnLst>
                                </p:cTn>
                              </p:par>
                            </p:childTnLst>
                          </p:cTn>
                        </p:par>
                        <p:par>
                          <p:cTn id="82" fill="hold">
                            <p:stCondLst>
                              <p:cond delay="19500"/>
                            </p:stCondLst>
                            <p:childTnLst>
                              <p:par>
                                <p:cTn id="83" presetID="1" presetClass="entr" presetSubtype="0" fill="hold" grpId="0" nodeType="afterEffect">
                                  <p:stCondLst>
                                    <p:cond delay="500"/>
                                  </p:stCondLst>
                                  <p:childTnLst>
                                    <p:set>
                                      <p:cBhvr>
                                        <p:cTn id="84" dur="1" fill="hold">
                                          <p:stCondLst>
                                            <p:cond delay="249"/>
                                          </p:stCondLst>
                                        </p:cTn>
                                        <p:tgtEl>
                                          <p:spTgt spid="3">
                                            <p:txEl>
                                              <p:pRg st="28" end="28"/>
                                            </p:txEl>
                                          </p:spTgt>
                                        </p:tgtEl>
                                        <p:attrNameLst>
                                          <p:attrName>style.visibility</p:attrName>
                                        </p:attrNameLst>
                                      </p:cBhvr>
                                      <p:to>
                                        <p:strVal val="visible"/>
                                      </p:to>
                                    </p:set>
                                  </p:childTnLst>
                                </p:cTn>
                              </p:par>
                            </p:childTnLst>
                          </p:cTn>
                        </p:par>
                        <p:par>
                          <p:cTn id="85" fill="hold">
                            <p:stCondLst>
                              <p:cond delay="20250"/>
                            </p:stCondLst>
                            <p:childTnLst>
                              <p:par>
                                <p:cTn id="86" presetID="1" presetClass="entr" presetSubtype="0" fill="hold" grpId="0" nodeType="afterEffect">
                                  <p:stCondLst>
                                    <p:cond delay="500"/>
                                  </p:stCondLst>
                                  <p:childTnLst>
                                    <p:set>
                                      <p:cBhvr>
                                        <p:cTn id="87" dur="1" fill="hold">
                                          <p:stCondLst>
                                            <p:cond delay="249"/>
                                          </p:stCondLst>
                                        </p:cTn>
                                        <p:tgtEl>
                                          <p:spTgt spid="3">
                                            <p:txEl>
                                              <p:pRg st="29" end="29"/>
                                            </p:txEl>
                                          </p:spTgt>
                                        </p:tgtEl>
                                        <p:attrNameLst>
                                          <p:attrName>style.visibility</p:attrName>
                                        </p:attrNameLst>
                                      </p:cBhvr>
                                      <p:to>
                                        <p:strVal val="visible"/>
                                      </p:to>
                                    </p:set>
                                  </p:childTnLst>
                                </p:cTn>
                              </p:par>
                            </p:childTnLst>
                          </p:cTn>
                        </p:par>
                        <p:par>
                          <p:cTn id="88" fill="hold">
                            <p:stCondLst>
                              <p:cond delay="21000"/>
                            </p:stCondLst>
                            <p:childTnLst>
                              <p:par>
                                <p:cTn id="89" presetID="1" presetClass="entr" presetSubtype="0" fill="hold" grpId="0" nodeType="afterEffect">
                                  <p:stCondLst>
                                    <p:cond delay="500"/>
                                  </p:stCondLst>
                                  <p:childTnLst>
                                    <p:set>
                                      <p:cBhvr>
                                        <p:cTn id="90" dur="1" fill="hold">
                                          <p:stCondLst>
                                            <p:cond delay="249"/>
                                          </p:stCondLst>
                                        </p:cTn>
                                        <p:tgtEl>
                                          <p:spTgt spid="3">
                                            <p:txEl>
                                              <p:pRg st="30" end="30"/>
                                            </p:txEl>
                                          </p:spTgt>
                                        </p:tgtEl>
                                        <p:attrNameLst>
                                          <p:attrName>style.visibility</p:attrName>
                                        </p:attrNameLst>
                                      </p:cBhvr>
                                      <p:to>
                                        <p:strVal val="visible"/>
                                      </p:to>
                                    </p:set>
                                  </p:childTnLst>
                                </p:cTn>
                              </p:par>
                            </p:childTnLst>
                          </p:cTn>
                        </p:par>
                        <p:par>
                          <p:cTn id="91" fill="hold">
                            <p:stCondLst>
                              <p:cond delay="21750"/>
                            </p:stCondLst>
                            <p:childTnLst>
                              <p:par>
                                <p:cTn id="92" presetID="1" presetClass="entr" presetSubtype="0" fill="hold" grpId="0" nodeType="afterEffect">
                                  <p:stCondLst>
                                    <p:cond delay="500"/>
                                  </p:stCondLst>
                                  <p:childTnLst>
                                    <p:set>
                                      <p:cBhvr>
                                        <p:cTn id="93" dur="1" fill="hold">
                                          <p:stCondLst>
                                            <p:cond delay="249"/>
                                          </p:stCondLst>
                                        </p:cTn>
                                        <p:tgtEl>
                                          <p:spTgt spid="3">
                                            <p:txEl>
                                              <p:pRg st="31" end="3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0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074" name="Picture 2" descr="http://www.xaver.sk/sites/default/files/field/image/odpoved_na_av.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284" t="24159" r="43825"/>
          <a:stretch/>
        </p:blipFill>
        <p:spPr bwMode="auto">
          <a:xfrm>
            <a:off x="21" y="0"/>
            <a:ext cx="4384018"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9" name="Group 68"/>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973338" y="0"/>
            <a:ext cx="11218662" cy="6858000"/>
            <a:chOff x="0" y="0"/>
            <a:chExt cx="11218662" cy="6858000"/>
          </a:xfrm>
        </p:grpSpPr>
        <p:sp>
          <p:nvSpPr>
            <p:cNvPr id="70" name="Freeform 28"/>
            <p:cNvSpPr/>
            <p:nvPr>
              <p:extLst>
                <p:ext uri="{386F3935-93C4-4BCD-93E2-E3B085C9AB24}">
                  <p16:designElem xmlns:p16="http://schemas.microsoft.com/office/powerpoint/2015/main" val="1"/>
                </p:ext>
              </p:extLst>
            </p:nvPr>
          </p:nvSpPr>
          <p:spPr>
            <a:xfrm>
              <a:off x="1"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26"/>
            <p:cNvSpPr/>
            <p:nvPr>
              <p:extLst>
                <p:ext uri="{386F3935-93C4-4BCD-93E2-E3B085C9AB24}">
                  <p16:designElem xmlns:p16="http://schemas.microsoft.com/office/powerpoint/2015/main" val="1"/>
                </p:ext>
              </p:extLst>
            </p:nvPr>
          </p:nvSpPr>
          <p:spPr>
            <a:xfrm>
              <a:off x="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p:cNvSpPr>
            <a:spLocks noGrp="1"/>
          </p:cNvSpPr>
          <p:nvPr>
            <p:ph type="title"/>
          </p:nvPr>
        </p:nvSpPr>
        <p:spPr>
          <a:xfrm>
            <a:off x="4384039" y="365125"/>
            <a:ext cx="7164493" cy="1325563"/>
          </a:xfrm>
        </p:spPr>
        <p:txBody>
          <a:bodyPr vert="horz" lIns="91440" tIns="45720" rIns="91440" bIns="45720" rtlCol="0" anchor="ctr">
            <a:normAutofit/>
          </a:bodyPr>
          <a:lstStyle/>
          <a:p>
            <a:r>
              <a:rPr lang="en-US">
                <a:solidFill>
                  <a:schemeClr val="bg1"/>
                </a:solidFill>
              </a:rPr>
              <a:t>Augsburské vyznanie</a:t>
            </a:r>
          </a:p>
        </p:txBody>
      </p:sp>
      <p:sp>
        <p:nvSpPr>
          <p:cNvPr id="7" name="Zástupný objekt pre obsah 6"/>
          <p:cNvSpPr>
            <a:spLocks noGrp="1"/>
          </p:cNvSpPr>
          <p:nvPr>
            <p:ph sz="half" idx="1"/>
          </p:nvPr>
        </p:nvSpPr>
        <p:spPr>
          <a:xfrm>
            <a:off x="4387515" y="2022601"/>
            <a:ext cx="7161017" cy="4154361"/>
          </a:xfrm>
        </p:spPr>
        <p:txBody>
          <a:bodyPr vert="horz" lIns="91440" tIns="45720" rIns="91440" bIns="45720" rtlCol="0">
            <a:normAutofit/>
          </a:bodyPr>
          <a:lstStyle/>
          <a:p>
            <a:r>
              <a:rPr lang="en-US" dirty="0">
                <a:solidFill>
                  <a:schemeClr val="bg1"/>
                </a:solidFill>
              </a:rPr>
              <a:t>Bolo </a:t>
            </a:r>
            <a:r>
              <a:rPr lang="en-US" dirty="0" err="1">
                <a:solidFill>
                  <a:schemeClr val="bg1"/>
                </a:solidFill>
              </a:rPr>
              <a:t>napadnuté</a:t>
            </a:r>
            <a:r>
              <a:rPr lang="en-US" dirty="0">
                <a:solidFill>
                  <a:schemeClr val="bg1"/>
                </a:solidFill>
              </a:rPr>
              <a:t> zo </a:t>
            </a:r>
            <a:r>
              <a:rPr lang="en-US" dirty="0" err="1">
                <a:solidFill>
                  <a:schemeClr val="bg1"/>
                </a:solidFill>
              </a:rPr>
              <a:t>strany</a:t>
            </a:r>
            <a:r>
              <a:rPr lang="en-US" dirty="0">
                <a:solidFill>
                  <a:schemeClr val="bg1"/>
                </a:solidFill>
              </a:rPr>
              <a:t> </a:t>
            </a:r>
            <a:r>
              <a:rPr lang="en-US" dirty="0" err="1">
                <a:solidFill>
                  <a:schemeClr val="bg1"/>
                </a:solidFill>
              </a:rPr>
              <a:t>katolíckej</a:t>
            </a:r>
            <a:r>
              <a:rPr lang="en-US" dirty="0">
                <a:solidFill>
                  <a:schemeClr val="bg1"/>
                </a:solidFill>
              </a:rPr>
              <a:t> </a:t>
            </a:r>
            <a:r>
              <a:rPr lang="en-US" dirty="0" err="1">
                <a:solidFill>
                  <a:schemeClr val="bg1"/>
                </a:solidFill>
              </a:rPr>
              <a:t>cirkvi</a:t>
            </a:r>
            <a:r>
              <a:rPr lang="en-US" dirty="0">
                <a:solidFill>
                  <a:schemeClr val="bg1"/>
                </a:solidFill>
              </a:rPr>
              <a:t>, </a:t>
            </a:r>
            <a:r>
              <a:rPr lang="en-US" dirty="0" err="1">
                <a:solidFill>
                  <a:schemeClr val="bg1"/>
                </a:solidFill>
              </a:rPr>
              <a:t>ktorá</a:t>
            </a:r>
            <a:r>
              <a:rPr lang="en-US" dirty="0">
                <a:solidFill>
                  <a:schemeClr val="bg1"/>
                </a:solidFill>
              </a:rPr>
              <a:t> </a:t>
            </a:r>
            <a:r>
              <a:rPr lang="en-US" dirty="0" err="1">
                <a:solidFill>
                  <a:schemeClr val="bg1"/>
                </a:solidFill>
              </a:rPr>
              <a:t>proti</a:t>
            </a:r>
            <a:r>
              <a:rPr lang="en-US" dirty="0">
                <a:solidFill>
                  <a:schemeClr val="bg1"/>
                </a:solidFill>
              </a:rPr>
              <a:t> </a:t>
            </a:r>
            <a:r>
              <a:rPr lang="en-US" dirty="0" err="1">
                <a:solidFill>
                  <a:schemeClr val="bg1"/>
                </a:solidFill>
              </a:rPr>
              <a:t>jeho</a:t>
            </a:r>
            <a:r>
              <a:rPr lang="en-US" dirty="0">
                <a:solidFill>
                  <a:schemeClr val="bg1"/>
                </a:solidFill>
              </a:rPr>
              <a:t> </a:t>
            </a:r>
            <a:r>
              <a:rPr lang="en-US" dirty="0" err="1">
                <a:solidFill>
                  <a:schemeClr val="bg1"/>
                </a:solidFill>
              </a:rPr>
              <a:t>zneniu</a:t>
            </a:r>
            <a:r>
              <a:rPr lang="en-US" dirty="0">
                <a:solidFill>
                  <a:schemeClr val="bg1"/>
                </a:solidFill>
              </a:rPr>
              <a:t> </a:t>
            </a:r>
            <a:r>
              <a:rPr lang="en-US" dirty="0" err="1">
                <a:solidFill>
                  <a:schemeClr val="bg1"/>
                </a:solidFill>
              </a:rPr>
              <a:t>protestovala</a:t>
            </a:r>
            <a:r>
              <a:rPr lang="en-US" dirty="0">
                <a:solidFill>
                  <a:schemeClr val="bg1"/>
                </a:solidFill>
              </a:rPr>
              <a:t> </a:t>
            </a:r>
            <a:r>
              <a:rPr lang="en-US" dirty="0" err="1">
                <a:solidFill>
                  <a:schemeClr val="bg1"/>
                </a:solidFill>
              </a:rPr>
              <a:t>dielom</a:t>
            </a:r>
            <a:r>
              <a:rPr lang="en-US" dirty="0">
                <a:solidFill>
                  <a:schemeClr val="bg1"/>
                </a:solidFill>
              </a:rPr>
              <a:t> </a:t>
            </a:r>
            <a:r>
              <a:rPr lang="en-US" dirty="0" err="1">
                <a:solidFill>
                  <a:schemeClr val="bg1"/>
                </a:solidFill>
              </a:rPr>
              <a:t>Konfutácia</a:t>
            </a:r>
            <a:r>
              <a:rPr lang="en-US" dirty="0">
                <a:solidFill>
                  <a:schemeClr val="bg1"/>
                </a:solidFill>
              </a:rPr>
              <a:t>. </a:t>
            </a:r>
          </a:p>
        </p:txBody>
      </p:sp>
    </p:spTree>
    <p:extLst>
      <p:ext uri="{BB962C8B-B14F-4D97-AF65-F5344CB8AC3E}">
        <p14:creationId xmlns:p14="http://schemas.microsoft.com/office/powerpoint/2010/main" val="2409633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09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098" name="Picture 2" descr="https://europeancollections.files.wordpress.com/2015/01/image_1.jpe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5564" r="18803" b="11358"/>
          <a:stretch/>
        </p:blipFill>
        <p:spPr bwMode="auto">
          <a:xfrm>
            <a:off x="6611596" y="1690687"/>
            <a:ext cx="5580404" cy="5167313"/>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a:noFill/>
          <a:extLst>
            <a:ext uri="{909E8E84-426E-40DD-AFC4-6F175D3DCCD1}">
              <a14:hiddenFill xmlns:a14="http://schemas.microsoft.com/office/drawing/2010/main">
                <a:solidFill>
                  <a:srgbClr val="FFFFFF"/>
                </a:solidFill>
              </a14:hiddenFill>
            </a:ext>
          </a:extLst>
        </p:spPr>
      </p:pic>
      <p:sp>
        <p:nvSpPr>
          <p:cNvPr id="69" name="Freeform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p:cNvSpPr>
            <a:spLocks noGrp="1"/>
          </p:cNvSpPr>
          <p:nvPr>
            <p:ph type="title"/>
          </p:nvPr>
        </p:nvSpPr>
        <p:spPr/>
        <p:txBody>
          <a:bodyPr vert="horz" lIns="91440" tIns="45720" rIns="91440" bIns="45720" rtlCol="0" anchor="ctr">
            <a:normAutofit/>
          </a:bodyPr>
          <a:lstStyle/>
          <a:p>
            <a:r>
              <a:rPr lang="en-US" err="1"/>
              <a:t>Augsburské</a:t>
            </a:r>
            <a:r>
              <a:rPr lang="en-US"/>
              <a:t> vyznanie</a:t>
            </a:r>
          </a:p>
        </p:txBody>
      </p:sp>
      <p:sp>
        <p:nvSpPr>
          <p:cNvPr id="3" name="Zástupný objekt pre obsah 2"/>
          <p:cNvSpPr>
            <a:spLocks noGrp="1"/>
          </p:cNvSpPr>
          <p:nvPr>
            <p:ph sz="half" idx="1"/>
          </p:nvPr>
        </p:nvSpPr>
        <p:spPr>
          <a:xfrm>
            <a:off x="838200" y="2015406"/>
            <a:ext cx="6588625" cy="4065986"/>
          </a:xfrm>
        </p:spPr>
        <p:txBody>
          <a:bodyPr vert="horz" lIns="91440" tIns="45720" rIns="91440" bIns="45720" rtlCol="0" anchor="ctr">
            <a:normAutofit/>
          </a:bodyPr>
          <a:lstStyle/>
          <a:p>
            <a:r>
              <a:rPr lang="en-US" sz="3200" dirty="0" err="1">
                <a:solidFill>
                  <a:schemeClr val="bg1"/>
                </a:solidFill>
              </a:rPr>
              <a:t>Reakciou</a:t>
            </a:r>
            <a:r>
              <a:rPr lang="en-US" sz="3200" dirty="0">
                <a:solidFill>
                  <a:schemeClr val="bg1"/>
                </a:solidFill>
              </a:rPr>
              <a:t> </a:t>
            </a:r>
            <a:r>
              <a:rPr lang="en-US" sz="3200" dirty="0" err="1">
                <a:solidFill>
                  <a:schemeClr val="bg1"/>
                </a:solidFill>
              </a:rPr>
              <a:t>na</a:t>
            </a:r>
            <a:r>
              <a:rPr lang="en-US" sz="3200" dirty="0">
                <a:solidFill>
                  <a:schemeClr val="bg1"/>
                </a:solidFill>
              </a:rPr>
              <a:t> </a:t>
            </a:r>
            <a:r>
              <a:rPr lang="en-US" sz="3200" dirty="0" err="1">
                <a:solidFill>
                  <a:schemeClr val="bg1"/>
                </a:solidFill>
              </a:rPr>
              <a:t>Konfutáciu</a:t>
            </a:r>
            <a:r>
              <a:rPr lang="en-US" sz="3200" dirty="0">
                <a:solidFill>
                  <a:schemeClr val="bg1"/>
                </a:solidFill>
              </a:rPr>
              <a:t> zo </a:t>
            </a:r>
            <a:r>
              <a:rPr lang="en-US" sz="3200" dirty="0" err="1">
                <a:solidFill>
                  <a:schemeClr val="bg1"/>
                </a:solidFill>
              </a:rPr>
              <a:t>strany</a:t>
            </a:r>
            <a:r>
              <a:rPr lang="en-US" sz="3200" dirty="0">
                <a:solidFill>
                  <a:schemeClr val="bg1"/>
                </a:solidFill>
              </a:rPr>
              <a:t> </a:t>
            </a:r>
            <a:r>
              <a:rPr lang="en-US" sz="3200" dirty="0" err="1">
                <a:solidFill>
                  <a:schemeClr val="bg1"/>
                </a:solidFill>
              </a:rPr>
              <a:t>evanjelikov</a:t>
            </a:r>
            <a:r>
              <a:rPr lang="en-US" sz="3200" dirty="0">
                <a:solidFill>
                  <a:schemeClr val="bg1"/>
                </a:solidFill>
              </a:rPr>
              <a:t> bolo </a:t>
            </a:r>
            <a:r>
              <a:rPr lang="en-US" sz="3200" dirty="0" err="1">
                <a:solidFill>
                  <a:schemeClr val="bg1"/>
                </a:solidFill>
              </a:rPr>
              <a:t>napísanie</a:t>
            </a:r>
            <a:r>
              <a:rPr lang="en-US" sz="3200" dirty="0">
                <a:solidFill>
                  <a:schemeClr val="bg1"/>
                </a:solidFill>
              </a:rPr>
              <a:t> </a:t>
            </a:r>
            <a:r>
              <a:rPr lang="en-US" sz="3200" dirty="0" err="1">
                <a:solidFill>
                  <a:schemeClr val="bg1"/>
                </a:solidFill>
              </a:rPr>
              <a:t>Obrany</a:t>
            </a:r>
            <a:r>
              <a:rPr lang="en-US" sz="3200" dirty="0">
                <a:solidFill>
                  <a:schemeClr val="bg1"/>
                </a:solidFill>
              </a:rPr>
              <a:t> </a:t>
            </a:r>
            <a:r>
              <a:rPr lang="en-US" sz="3200" dirty="0" err="1">
                <a:solidFill>
                  <a:schemeClr val="bg1"/>
                </a:solidFill>
              </a:rPr>
              <a:t>Augsburského</a:t>
            </a:r>
            <a:r>
              <a:rPr lang="en-US" sz="3200" dirty="0">
                <a:solidFill>
                  <a:schemeClr val="bg1"/>
                </a:solidFill>
              </a:rPr>
              <a:t> </a:t>
            </a:r>
            <a:r>
              <a:rPr lang="en-US" sz="3200" dirty="0" err="1">
                <a:solidFill>
                  <a:schemeClr val="bg1"/>
                </a:solidFill>
              </a:rPr>
              <a:t>vyznania</a:t>
            </a:r>
            <a:r>
              <a:rPr lang="en-US" sz="3200" dirty="0">
                <a:solidFill>
                  <a:schemeClr val="bg1"/>
                </a:solidFill>
              </a:rPr>
              <a:t>. </a:t>
            </a:r>
          </a:p>
        </p:txBody>
      </p:sp>
    </p:spTree>
    <p:extLst>
      <p:ext uri="{BB962C8B-B14F-4D97-AF65-F5344CB8AC3E}">
        <p14:creationId xmlns:p14="http://schemas.microsoft.com/office/powerpoint/2010/main" val="89251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a:p>
        </p:txBody>
      </p:sp>
      <p:sp>
        <p:nvSpPr>
          <p:cNvPr id="3" name="Podnadpis 2"/>
          <p:cNvSpPr>
            <a:spLocks noGrp="1"/>
          </p:cNvSpPr>
          <p:nvPr>
            <p:ph type="subTitle" idx="1"/>
          </p:nvPr>
        </p:nvSpPr>
        <p:spPr/>
        <p:txBody>
          <a:bodyPr/>
          <a:lstStyle/>
          <a:p>
            <a:endParaRPr lang="sk-SK"/>
          </a:p>
        </p:txBody>
      </p:sp>
      <p:pic>
        <p:nvPicPr>
          <p:cNvPr id="4" name="Picture 2" descr="http://www.pavolbielik.eu/wp-content/uploads/2014/09/zmena-z-dola-1080x675.jpg"/>
          <p:cNvPicPr>
            <a:picLocks noGrp="1" noChangeAspect="1" noChangeArrowheads="1"/>
          </p:cNvPicPr>
          <p:nvPr/>
        </p:nvPicPr>
        <p:blipFill rotWithShape="1">
          <a:blip r:embed="rId2">
            <a:extLst>
              <a:ext uri="{28A0092B-C50C-407E-A947-70E740481C1C}">
                <a14:useLocalDpi xmlns:a14="http://schemas.microsoft.com/office/drawing/2010/main" val="0"/>
              </a:ext>
            </a:extLst>
          </a:blip>
          <a:srcRect t="3751" b="624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txBox="1">
            <a:spLocks/>
          </p:cNvSpPr>
          <p:nvPr/>
        </p:nvSpPr>
        <p:spPr>
          <a:xfrm>
            <a:off x="540173" y="2870200"/>
            <a:ext cx="4846320" cy="23876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0"/>
              </a:spcBef>
            </a:pPr>
            <a:r>
              <a:rPr lang="sk-SK" sz="5400" dirty="0">
                <a:solidFill>
                  <a:schemeClr val="accent1">
                    <a:lumMod val="20000"/>
                    <a:lumOff val="80000"/>
                  </a:schemeClr>
                </a:solidFill>
                <a:latin typeface="Corbel"/>
              </a:rPr>
              <a:t>Vyznanie viery v Pána Boha</a:t>
            </a:r>
          </a:p>
        </p:txBody>
      </p:sp>
      <p:sp>
        <p:nvSpPr>
          <p:cNvPr id="7" name="Podnadpis 2"/>
          <p:cNvSpPr txBox="1">
            <a:spLocks/>
          </p:cNvSpPr>
          <p:nvPr/>
        </p:nvSpPr>
        <p:spPr>
          <a:xfrm>
            <a:off x="540173" y="5385815"/>
            <a:ext cx="5732440" cy="114317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sk-SK" sz="3600" dirty="0">
                <a:solidFill>
                  <a:schemeClr val="accent1">
                    <a:lumMod val="20000"/>
                    <a:lumOff val="80000"/>
                  </a:schemeClr>
                </a:solidFill>
              </a:rPr>
              <a:t>Dogmatika</a:t>
            </a:r>
          </a:p>
          <a:p>
            <a:r>
              <a:rPr lang="sk-SK" sz="2000" dirty="0">
                <a:solidFill>
                  <a:srgbClr val="00B0F0"/>
                </a:solidFill>
                <a:hlinkClick r:id="rId3">
                  <a:extLst>
                    <a:ext uri="{A12FA001-AC4F-418D-AE19-62706E023703}">
                      <ahyp:hlinkClr xmlns:ahyp="http://schemas.microsoft.com/office/drawing/2018/hyperlinkcolor" val="tx"/>
                    </a:ext>
                  </a:extLst>
                </a:hlinkClick>
              </a:rPr>
              <a:t>https://youtu.be/RtDkCQJ5f3c</a:t>
            </a:r>
            <a:r>
              <a:rPr lang="sk-SK" sz="2000" dirty="0">
                <a:solidFill>
                  <a:srgbClr val="00B0F0"/>
                </a:solidFill>
              </a:rPr>
              <a:t> </a:t>
            </a:r>
          </a:p>
        </p:txBody>
      </p:sp>
    </p:spTree>
    <p:extLst>
      <p:ext uri="{BB962C8B-B14F-4D97-AF65-F5344CB8AC3E}">
        <p14:creationId xmlns:p14="http://schemas.microsoft.com/office/powerpoint/2010/main" val="16939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jekt pre obsah 3" descr="Jesus was sent by the ETs in the human form and in the flesh to teach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0743"/>
          </a:xfrm>
        </p:spPr>
      </p:pic>
      <p:sp>
        <p:nvSpPr>
          <p:cNvPr id="2" name="Nadpis 1"/>
          <p:cNvSpPr>
            <a:spLocks noGrp="1"/>
          </p:cNvSpPr>
          <p:nvPr>
            <p:ph type="title"/>
          </p:nvPr>
        </p:nvSpPr>
        <p:spPr>
          <a:xfrm>
            <a:off x="145990" y="0"/>
            <a:ext cx="5699333" cy="2828658"/>
          </a:xfrm>
        </p:spPr>
        <p:txBody>
          <a:bodyPr>
            <a:normAutofit/>
          </a:bodyPr>
          <a:lstStyle/>
          <a:p>
            <a:r>
              <a:rPr lang="sk-SK" sz="6000" b="1" dirty="0"/>
              <a:t>Najstaršie vyznanie kresťanskej viery</a:t>
            </a:r>
          </a:p>
        </p:txBody>
      </p:sp>
      <p:sp>
        <p:nvSpPr>
          <p:cNvPr id="5" name="Nadpis 1"/>
          <p:cNvSpPr txBox="1">
            <a:spLocks/>
          </p:cNvSpPr>
          <p:nvPr/>
        </p:nvSpPr>
        <p:spPr>
          <a:xfrm>
            <a:off x="587523" y="5532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6000" b="1" dirty="0">
                <a:solidFill>
                  <a:schemeClr val="bg2"/>
                </a:solidFill>
              </a:rPr>
              <a:t>Ježiš je Pán</a:t>
            </a:r>
          </a:p>
        </p:txBody>
      </p:sp>
    </p:spTree>
    <p:extLst>
      <p:ext uri="{BB962C8B-B14F-4D97-AF65-F5344CB8AC3E}">
        <p14:creationId xmlns:p14="http://schemas.microsoft.com/office/powerpoint/2010/main" val="191316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75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jekt pre obsah 6" descr="Jesus Face Passion Of The Christ | Jesus Pictur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p:spPr>
      </p:pic>
      <p:sp>
        <p:nvSpPr>
          <p:cNvPr id="4" name="Nadpis 3"/>
          <p:cNvSpPr>
            <a:spLocks noGrp="1"/>
          </p:cNvSpPr>
          <p:nvPr>
            <p:ph type="title"/>
          </p:nvPr>
        </p:nvSpPr>
        <p:spPr>
          <a:xfrm>
            <a:off x="214357" y="232940"/>
            <a:ext cx="10515600" cy="1325563"/>
          </a:xfrm>
        </p:spPr>
        <p:txBody>
          <a:bodyPr/>
          <a:lstStyle/>
          <a:p>
            <a:r>
              <a:rPr lang="sk-SK" dirty="0">
                <a:solidFill>
                  <a:schemeClr val="bg2"/>
                </a:solidFill>
              </a:rPr>
              <a:t>Jednoduché vyznanie viery v Ježiša Krista ako Božieho Syna a Mesiáša máme aj v NZ</a:t>
            </a:r>
          </a:p>
        </p:txBody>
      </p:sp>
      <p:sp>
        <p:nvSpPr>
          <p:cNvPr id="5" name="Zástupný objekt pre obsah 4"/>
          <p:cNvSpPr>
            <a:spLocks noGrp="1"/>
          </p:cNvSpPr>
          <p:nvPr>
            <p:ph sz="half" idx="1"/>
          </p:nvPr>
        </p:nvSpPr>
        <p:spPr>
          <a:xfrm>
            <a:off x="120353" y="1558503"/>
            <a:ext cx="4511468" cy="5149946"/>
          </a:xfrm>
        </p:spPr>
        <p:txBody>
          <a:bodyPr>
            <a:normAutofit/>
          </a:bodyPr>
          <a:lstStyle/>
          <a:p>
            <a:r>
              <a:rPr lang="sk-SK" dirty="0">
                <a:solidFill>
                  <a:schemeClr val="bg2"/>
                </a:solidFill>
              </a:rPr>
              <a:t>My sme uverili a poznali, že Ty si (Kristus), ten Svätý Boží. </a:t>
            </a:r>
          </a:p>
          <a:p>
            <a:pPr lvl="1"/>
            <a:r>
              <a:rPr lang="sk-SK" dirty="0">
                <a:solidFill>
                  <a:schemeClr val="bg2"/>
                </a:solidFill>
              </a:rPr>
              <a:t>J 6,69</a:t>
            </a:r>
          </a:p>
          <a:p>
            <a:pPr lvl="1"/>
            <a:endParaRPr lang="sk-SK" dirty="0">
              <a:solidFill>
                <a:schemeClr val="bg2"/>
              </a:solidFill>
            </a:endParaRPr>
          </a:p>
          <a:p>
            <a:pPr marL="457200" lvl="1" indent="0">
              <a:buNone/>
            </a:pPr>
            <a:endParaRPr lang="sk-SK" dirty="0">
              <a:solidFill>
                <a:schemeClr val="bg2"/>
              </a:solidFill>
            </a:endParaRPr>
          </a:p>
          <a:p>
            <a:pPr marL="457200" lvl="1" indent="0">
              <a:buNone/>
            </a:pPr>
            <a:endParaRPr lang="sk-SK" dirty="0">
              <a:solidFill>
                <a:schemeClr val="bg2"/>
              </a:solidFill>
            </a:endParaRPr>
          </a:p>
          <a:p>
            <a:r>
              <a:rPr lang="sk-SK" dirty="0">
                <a:solidFill>
                  <a:schemeClr val="bg2"/>
                </a:solidFill>
              </a:rPr>
              <a:t>Potom sa ich opýtal: A vy za koho ma pokladáte? Odpovedal Mu Peter: Ty si Kristus! </a:t>
            </a:r>
          </a:p>
          <a:p>
            <a:pPr lvl="1"/>
            <a:r>
              <a:rPr lang="sk-SK" dirty="0" err="1">
                <a:solidFill>
                  <a:schemeClr val="bg2"/>
                </a:solidFill>
              </a:rPr>
              <a:t>Mk</a:t>
            </a:r>
            <a:r>
              <a:rPr lang="sk-SK" dirty="0">
                <a:solidFill>
                  <a:schemeClr val="bg2"/>
                </a:solidFill>
              </a:rPr>
              <a:t> 8,29</a:t>
            </a:r>
          </a:p>
          <a:p>
            <a:pPr marL="457200" lvl="1" indent="0">
              <a:buNone/>
            </a:pPr>
            <a:endParaRPr lang="sk-SK" dirty="0">
              <a:solidFill>
                <a:schemeClr val="bg2"/>
              </a:solidFill>
            </a:endParaRPr>
          </a:p>
        </p:txBody>
      </p:sp>
    </p:spTree>
    <p:extLst>
      <p:ext uri="{BB962C8B-B14F-4D97-AF65-F5344CB8AC3E}">
        <p14:creationId xmlns:p14="http://schemas.microsoft.com/office/powerpoint/2010/main" val="34054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50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1030"/>
          <p:cNvPicPr>
            <a:picLocks noChangeAspect="1"/>
          </p:cNvPicPr>
          <p:nvPr/>
        </p:nvPicPr>
        <p:blipFill rotWithShape="1">
          <a:blip r:embed="rId2"/>
          <a:srcRect/>
          <a:stretch/>
        </p:blipFill>
        <p:spPr>
          <a:xfrm>
            <a:off x="102353" y="383738"/>
            <a:ext cx="6144623" cy="5683776"/>
          </a:xfrm>
          <a:prstGeom prst="rect">
            <a:avLst/>
          </a:prstGeom>
        </p:spPr>
      </p:pic>
      <p:sp>
        <p:nvSpPr>
          <p:cNvPr id="5" name="Nadpis 4"/>
          <p:cNvSpPr>
            <a:spLocks noGrp="1"/>
          </p:cNvSpPr>
          <p:nvPr>
            <p:ph type="title"/>
          </p:nvPr>
        </p:nvSpPr>
        <p:spPr>
          <a:xfrm>
            <a:off x="6362701" y="365125"/>
            <a:ext cx="5097780" cy="1828800"/>
          </a:xfrm>
        </p:spPr>
        <p:txBody>
          <a:bodyPr>
            <a:normAutofit fontScale="90000"/>
          </a:bodyPr>
          <a:lstStyle/>
          <a:p>
            <a:r>
              <a:rPr lang="sk-SK" dirty="0"/>
              <a:t>Postupne sa v cirkvi sformulovalo jednotné vierovyznanie</a:t>
            </a:r>
          </a:p>
        </p:txBody>
      </p:sp>
      <p:pic>
        <p:nvPicPr>
          <p:cNvPr id="7" name="Picture 4" descr="http://www.vocations.ca/Images/Prayers/2011_June/2011_06_19_trinity.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94" t="2387" r="4027" b="2837"/>
          <a:stretch/>
        </p:blipFill>
        <p:spPr bwMode="auto">
          <a:xfrm>
            <a:off x="6999006" y="2409914"/>
            <a:ext cx="4163577" cy="405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11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05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050" name="Picture 2" descr="http://exmuslim.com/content/uploads/2013/09/Trinity.gif"/>
          <p:cNvPicPr>
            <a:picLocks noGrp="1" noChangeAspect="1" noChangeArrowheads="1"/>
          </p:cNvPicPr>
          <p:nvPr>
            <p:ph sz="half" idx="2"/>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39282" y="191670"/>
            <a:ext cx="6043489" cy="635440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6362701" y="365125"/>
            <a:ext cx="5097780" cy="1828800"/>
          </a:xfrm>
        </p:spPr>
        <p:txBody>
          <a:bodyPr vert="horz" lIns="91440" tIns="45720" rIns="91440" bIns="45720" rtlCol="0" anchor="ctr">
            <a:normAutofit/>
          </a:bodyPr>
          <a:lstStyle/>
          <a:p>
            <a:r>
              <a:rPr lang="en-US"/>
              <a:t>Boh sa nám dal spoznať ako </a:t>
            </a:r>
          </a:p>
        </p:txBody>
      </p:sp>
      <p:sp>
        <p:nvSpPr>
          <p:cNvPr id="3" name="Zástupný objekt pre obsah 2"/>
          <p:cNvSpPr>
            <a:spLocks noGrp="1"/>
          </p:cNvSpPr>
          <p:nvPr>
            <p:ph sz="half" idx="1"/>
          </p:nvPr>
        </p:nvSpPr>
        <p:spPr>
          <a:xfrm>
            <a:off x="6362701" y="2317687"/>
            <a:ext cx="5097779" cy="3859276"/>
          </a:xfrm>
        </p:spPr>
        <p:txBody>
          <a:bodyPr vert="horz" lIns="91440" tIns="45720" rIns="91440" bIns="45720" rtlCol="0">
            <a:normAutofit/>
          </a:bodyPr>
          <a:lstStyle/>
          <a:p>
            <a:r>
              <a:rPr lang="en-US" dirty="0" err="1">
                <a:solidFill>
                  <a:srgbClr val="000000"/>
                </a:solidFill>
              </a:rPr>
              <a:t>Otec</a:t>
            </a:r>
            <a:endParaRPr lang="en-US" dirty="0">
              <a:solidFill>
                <a:srgbClr val="000000"/>
              </a:solidFill>
            </a:endParaRPr>
          </a:p>
          <a:p>
            <a:pPr lvl="1"/>
            <a:r>
              <a:rPr lang="en-US" dirty="0" err="1">
                <a:solidFill>
                  <a:srgbClr val="000000"/>
                </a:solidFill>
              </a:rPr>
              <a:t>Stvoriteľ</a:t>
            </a:r>
            <a:r>
              <a:rPr lang="en-US" dirty="0">
                <a:solidFill>
                  <a:srgbClr val="000000"/>
                </a:solidFill>
              </a:rPr>
              <a:t> </a:t>
            </a:r>
          </a:p>
          <a:p>
            <a:r>
              <a:rPr lang="en-US" dirty="0" err="1">
                <a:solidFill>
                  <a:srgbClr val="000000"/>
                </a:solidFill>
              </a:rPr>
              <a:t>Syn</a:t>
            </a:r>
            <a:endParaRPr lang="en-US" dirty="0">
              <a:solidFill>
                <a:srgbClr val="000000"/>
              </a:solidFill>
            </a:endParaRPr>
          </a:p>
          <a:p>
            <a:pPr lvl="1"/>
            <a:r>
              <a:rPr lang="en-US" dirty="0" err="1">
                <a:solidFill>
                  <a:srgbClr val="000000"/>
                </a:solidFill>
              </a:rPr>
              <a:t>Vykupiteľ</a:t>
            </a:r>
            <a:r>
              <a:rPr lang="en-US" dirty="0">
                <a:solidFill>
                  <a:srgbClr val="000000"/>
                </a:solidFill>
              </a:rPr>
              <a:t> </a:t>
            </a:r>
          </a:p>
          <a:p>
            <a:r>
              <a:rPr lang="en-US" dirty="0" err="1">
                <a:solidFill>
                  <a:srgbClr val="000000"/>
                </a:solidFill>
              </a:rPr>
              <a:t>Duch</a:t>
            </a:r>
            <a:r>
              <a:rPr lang="en-US" dirty="0">
                <a:solidFill>
                  <a:srgbClr val="000000"/>
                </a:solidFill>
              </a:rPr>
              <a:t> </a:t>
            </a:r>
            <a:r>
              <a:rPr lang="en-US" dirty="0" err="1">
                <a:solidFill>
                  <a:srgbClr val="000000"/>
                </a:solidFill>
              </a:rPr>
              <a:t>Svätý</a:t>
            </a:r>
            <a:endParaRPr lang="en-US" dirty="0">
              <a:solidFill>
                <a:srgbClr val="000000"/>
              </a:solidFill>
            </a:endParaRPr>
          </a:p>
          <a:p>
            <a:pPr lvl="1"/>
            <a:r>
              <a:rPr lang="en-US" dirty="0" err="1">
                <a:solidFill>
                  <a:srgbClr val="000000"/>
                </a:solidFill>
              </a:rPr>
              <a:t>Posvätiteľ</a:t>
            </a:r>
            <a:r>
              <a:rPr lang="en-US" dirty="0">
                <a:solidFill>
                  <a:srgbClr val="000000"/>
                </a:solidFill>
              </a:rPr>
              <a:t> </a:t>
            </a:r>
          </a:p>
        </p:txBody>
      </p:sp>
    </p:spTree>
    <p:extLst>
      <p:ext uri="{BB962C8B-B14F-4D97-AF65-F5344CB8AC3E}">
        <p14:creationId xmlns:p14="http://schemas.microsoft.com/office/powerpoint/2010/main" val="355012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1750"/>
                                  </p:stCondLst>
                                  <p:childTnLst>
                                    <p:set>
                                      <p:cBhvr>
                                        <p:cTn id="2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Krédo</a:t>
            </a:r>
          </a:p>
        </p:txBody>
      </p:sp>
      <p:sp>
        <p:nvSpPr>
          <p:cNvPr id="3" name="Zástupný objekt pre obsah 2"/>
          <p:cNvSpPr>
            <a:spLocks noGrp="1"/>
          </p:cNvSpPr>
          <p:nvPr>
            <p:ph sz="half" idx="1"/>
          </p:nvPr>
        </p:nvSpPr>
        <p:spPr/>
        <p:txBody>
          <a:bodyPr/>
          <a:lstStyle/>
          <a:p>
            <a:r>
              <a:rPr lang="sk-SK" dirty="0"/>
              <a:t>Slovo krédo (</a:t>
            </a:r>
            <a:r>
              <a:rPr lang="sk-SK" dirty="0" err="1"/>
              <a:t>credo</a:t>
            </a:r>
            <a:r>
              <a:rPr lang="sk-SK" dirty="0"/>
              <a:t>) pochádza z latinčiny a znamená verím. Používa sa na verejné vyznanie toho, čo považujeme za pravdu. </a:t>
            </a:r>
          </a:p>
        </p:txBody>
      </p:sp>
      <p:pic>
        <p:nvPicPr>
          <p:cNvPr id="4098" name="Picture 2" descr="https://s-media-cache-ak0.pinimg.com/736x/15/24/0c/15240c992fe780424d123a5c5d2e8392.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89" t="1840" r="2140" b="2517"/>
          <a:stretch/>
        </p:blipFill>
        <p:spPr bwMode="auto">
          <a:xfrm>
            <a:off x="6887910" y="81473"/>
            <a:ext cx="4465890" cy="6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0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Najznámejšie vierovyznania sú: </a:t>
            </a:r>
          </a:p>
        </p:txBody>
      </p:sp>
      <p:sp>
        <p:nvSpPr>
          <p:cNvPr id="3" name="Zástupný objekt pre obsah 2"/>
          <p:cNvSpPr>
            <a:spLocks noGrp="1"/>
          </p:cNvSpPr>
          <p:nvPr>
            <p:ph sz="half" idx="1"/>
          </p:nvPr>
        </p:nvSpPr>
        <p:spPr/>
        <p:txBody>
          <a:bodyPr/>
          <a:lstStyle/>
          <a:p>
            <a:r>
              <a:rPr lang="sk-SK" dirty="0"/>
              <a:t>Všeobecná viera kresťanská</a:t>
            </a:r>
          </a:p>
          <a:p>
            <a:r>
              <a:rPr lang="sk-SK" dirty="0" err="1"/>
              <a:t>Nicejské</a:t>
            </a:r>
            <a:r>
              <a:rPr lang="sk-SK" dirty="0"/>
              <a:t> vierovyznanie – </a:t>
            </a:r>
            <a:r>
              <a:rPr lang="sk-SK" dirty="0" err="1"/>
              <a:t>Nicaenum</a:t>
            </a:r>
            <a:endParaRPr lang="sk-SK" dirty="0"/>
          </a:p>
          <a:p>
            <a:r>
              <a:rPr lang="sk-SK" dirty="0" err="1"/>
              <a:t>Atanáziovo</a:t>
            </a:r>
            <a:r>
              <a:rPr lang="sk-SK" dirty="0"/>
              <a:t> vierovyznanie</a:t>
            </a:r>
          </a:p>
          <a:p>
            <a:endParaRPr lang="sk-SK" dirty="0"/>
          </a:p>
        </p:txBody>
      </p:sp>
      <p:pic>
        <p:nvPicPr>
          <p:cNvPr id="3074" name="Picture 2" descr="https://dfisher2014dotcom.files.wordpress.com/2015/01/img_2391.jpg"/>
          <p:cNvPicPr>
            <a:picLocks noGrp="1" noChangeAspect="1" noChangeArrowheads="1"/>
          </p:cNvPicPr>
          <p:nvPr>
            <p:ph sz="half" idx="2"/>
          </p:nvPr>
        </p:nvPicPr>
        <p:blipFill rotWithShape="1">
          <a:blip r:embed="rId2" cstate="print">
            <a:clrChange>
              <a:clrFrom>
                <a:srgbClr val="737977"/>
              </a:clrFrom>
              <a:clrTo>
                <a:srgbClr val="737977">
                  <a:alpha val="0"/>
                </a:srgbClr>
              </a:clrTo>
            </a:clrChange>
            <a:extLst>
              <a:ext uri="{28A0092B-C50C-407E-A947-70E740481C1C}">
                <a14:useLocalDpi xmlns:a14="http://schemas.microsoft.com/office/drawing/2010/main" val="0"/>
              </a:ext>
            </a:extLst>
          </a:blip>
          <a:srcRect l="22369" t="980" r="10817" b="4603"/>
          <a:stretch/>
        </p:blipFill>
        <p:spPr bwMode="auto">
          <a:xfrm>
            <a:off x="6306796" y="1358781"/>
            <a:ext cx="5527890" cy="518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18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614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146" name="Picture 2" descr="https://upload.wikimedia.org/wikipedia/commons/4/4f/Nicea.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2501" r="17611" b="-1"/>
          <a:stretch/>
        </p:blipFill>
        <p:spPr bwMode="auto">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a:noFill/>
          <a:extLst>
            <a:ext uri="{909E8E84-426E-40DD-AFC4-6F175D3DCCD1}">
              <a14:hiddenFill xmlns:a14="http://schemas.microsoft.com/office/drawing/2010/main">
                <a:solidFill>
                  <a:srgbClr val="FFFFFF"/>
                </a:solidFill>
              </a14:hiddenFill>
            </a:ext>
          </a:extLst>
        </p:spPr>
      </p:pic>
      <p:sp>
        <p:nvSpPr>
          <p:cNvPr id="69" name="Freeform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p:cNvSpPr>
            <a:spLocks noGrp="1"/>
          </p:cNvSpPr>
          <p:nvPr>
            <p:ph type="title"/>
          </p:nvPr>
        </p:nvSpPr>
        <p:spPr/>
        <p:txBody>
          <a:bodyPr vert="horz" lIns="91440" tIns="45720" rIns="91440" bIns="45720" rtlCol="0" anchor="ctr">
            <a:normAutofit/>
          </a:bodyPr>
          <a:lstStyle/>
          <a:p>
            <a:r>
              <a:rPr lang="en-US" dirty="0" err="1"/>
              <a:t>Nicejský</a:t>
            </a:r>
            <a:r>
              <a:rPr lang="en-US" dirty="0"/>
              <a:t> </a:t>
            </a:r>
            <a:r>
              <a:rPr lang="en-US" dirty="0" err="1"/>
              <a:t>koncil</a:t>
            </a:r>
            <a:endParaRPr lang="en-US" dirty="0"/>
          </a:p>
        </p:txBody>
      </p:sp>
      <p:sp>
        <p:nvSpPr>
          <p:cNvPr id="3" name="Zástupný objekt pre obsah 2"/>
          <p:cNvSpPr>
            <a:spLocks noGrp="1"/>
          </p:cNvSpPr>
          <p:nvPr>
            <p:ph sz="half" idx="1"/>
          </p:nvPr>
        </p:nvSpPr>
        <p:spPr>
          <a:xfrm>
            <a:off x="838200" y="2015405"/>
            <a:ext cx="6588625" cy="4530673"/>
          </a:xfrm>
        </p:spPr>
        <p:txBody>
          <a:bodyPr vert="horz" lIns="91440" tIns="45720" rIns="91440" bIns="45720" rtlCol="0" anchor="ctr">
            <a:noAutofit/>
          </a:bodyPr>
          <a:lstStyle/>
          <a:p>
            <a:r>
              <a:rPr lang="en-US" sz="3200" dirty="0" err="1">
                <a:solidFill>
                  <a:schemeClr val="bg1"/>
                </a:solidFill>
              </a:rPr>
              <a:t>Bol</a:t>
            </a:r>
            <a:r>
              <a:rPr lang="en-US" sz="3200" dirty="0">
                <a:solidFill>
                  <a:schemeClr val="bg1"/>
                </a:solidFill>
              </a:rPr>
              <a:t> </a:t>
            </a:r>
            <a:r>
              <a:rPr lang="en-US" sz="3200" dirty="0" err="1">
                <a:solidFill>
                  <a:schemeClr val="bg1"/>
                </a:solidFill>
              </a:rPr>
              <a:t>prvý</a:t>
            </a:r>
            <a:r>
              <a:rPr lang="en-US" sz="3200" dirty="0">
                <a:solidFill>
                  <a:schemeClr val="bg1"/>
                </a:solidFill>
              </a:rPr>
              <a:t> </a:t>
            </a:r>
            <a:r>
              <a:rPr lang="en-US" sz="3200" dirty="0" err="1">
                <a:solidFill>
                  <a:schemeClr val="bg1"/>
                </a:solidFill>
              </a:rPr>
              <a:t>ekumenický</a:t>
            </a:r>
            <a:r>
              <a:rPr lang="en-US" sz="3200" dirty="0">
                <a:solidFill>
                  <a:schemeClr val="bg1"/>
                </a:solidFill>
              </a:rPr>
              <a:t> </a:t>
            </a:r>
            <a:r>
              <a:rPr lang="en-US" sz="3200" dirty="0" err="1">
                <a:solidFill>
                  <a:schemeClr val="bg1"/>
                </a:solidFill>
              </a:rPr>
              <a:t>koncil</a:t>
            </a:r>
            <a:r>
              <a:rPr lang="en-US" sz="3200" dirty="0">
                <a:solidFill>
                  <a:schemeClr val="bg1"/>
                </a:solidFill>
              </a:rPr>
              <a:t> </a:t>
            </a:r>
            <a:r>
              <a:rPr lang="en-US" sz="3200" dirty="0" err="1">
                <a:solidFill>
                  <a:schemeClr val="bg1"/>
                </a:solidFill>
              </a:rPr>
              <a:t>kresťanov</a:t>
            </a:r>
            <a:r>
              <a:rPr lang="en-US" sz="3200" dirty="0">
                <a:solidFill>
                  <a:schemeClr val="bg1"/>
                </a:solidFill>
              </a:rPr>
              <a:t>.</a:t>
            </a:r>
          </a:p>
          <a:p>
            <a:r>
              <a:rPr lang="en-US" sz="3200" dirty="0" err="1">
                <a:solidFill>
                  <a:schemeClr val="bg1"/>
                </a:solidFill>
              </a:rPr>
              <a:t>Bol</a:t>
            </a:r>
            <a:r>
              <a:rPr lang="en-US" sz="3200" dirty="0">
                <a:solidFill>
                  <a:schemeClr val="bg1"/>
                </a:solidFill>
              </a:rPr>
              <a:t> </a:t>
            </a:r>
            <a:r>
              <a:rPr lang="en-US" sz="3200" dirty="0" err="1">
                <a:solidFill>
                  <a:schemeClr val="bg1"/>
                </a:solidFill>
              </a:rPr>
              <a:t>zvolaný</a:t>
            </a:r>
            <a:r>
              <a:rPr lang="en-US" sz="3200" dirty="0">
                <a:solidFill>
                  <a:schemeClr val="bg1"/>
                </a:solidFill>
              </a:rPr>
              <a:t> v </a:t>
            </a:r>
            <a:r>
              <a:rPr lang="en-US" sz="3200" dirty="0" err="1">
                <a:solidFill>
                  <a:schemeClr val="bg1"/>
                </a:solidFill>
              </a:rPr>
              <a:t>roku</a:t>
            </a:r>
            <a:r>
              <a:rPr lang="en-US" sz="3200" dirty="0">
                <a:solidFill>
                  <a:schemeClr val="bg1"/>
                </a:solidFill>
              </a:rPr>
              <a:t> 325 do </a:t>
            </a:r>
            <a:r>
              <a:rPr lang="en-US" sz="3200" dirty="0" err="1">
                <a:solidFill>
                  <a:schemeClr val="bg1"/>
                </a:solidFill>
              </a:rPr>
              <a:t>Nicey</a:t>
            </a:r>
            <a:r>
              <a:rPr lang="en-US" sz="3200" dirty="0">
                <a:solidFill>
                  <a:schemeClr val="bg1"/>
                </a:solidFill>
              </a:rPr>
              <a:t> v </a:t>
            </a:r>
            <a:r>
              <a:rPr lang="en-US" sz="3200" dirty="0" err="1">
                <a:solidFill>
                  <a:schemeClr val="bg1"/>
                </a:solidFill>
              </a:rPr>
              <a:t>Malej</a:t>
            </a:r>
            <a:r>
              <a:rPr lang="en-US" sz="3200" dirty="0">
                <a:solidFill>
                  <a:schemeClr val="bg1"/>
                </a:solidFill>
              </a:rPr>
              <a:t> </a:t>
            </a:r>
            <a:r>
              <a:rPr lang="en-US" sz="3200" dirty="0" err="1">
                <a:solidFill>
                  <a:schemeClr val="bg1"/>
                </a:solidFill>
              </a:rPr>
              <a:t>Ázii</a:t>
            </a:r>
            <a:r>
              <a:rPr lang="en-US" sz="3200" dirty="0">
                <a:solidFill>
                  <a:schemeClr val="bg1"/>
                </a:solidFill>
              </a:rPr>
              <a:t>.</a:t>
            </a:r>
          </a:p>
          <a:p>
            <a:r>
              <a:rPr lang="en-US" sz="3200" dirty="0" err="1">
                <a:solidFill>
                  <a:schemeClr val="bg1"/>
                </a:solidFill>
              </a:rPr>
              <a:t>Predsedal</a:t>
            </a:r>
            <a:r>
              <a:rPr lang="en-US" sz="3200" dirty="0">
                <a:solidFill>
                  <a:schemeClr val="bg1"/>
                </a:solidFill>
              </a:rPr>
              <a:t> mu </a:t>
            </a:r>
            <a:r>
              <a:rPr lang="en-US" sz="3200" dirty="0" err="1">
                <a:solidFill>
                  <a:schemeClr val="bg1"/>
                </a:solidFill>
              </a:rPr>
              <a:t>cisár</a:t>
            </a:r>
            <a:r>
              <a:rPr lang="en-US" sz="3200" dirty="0">
                <a:solidFill>
                  <a:schemeClr val="bg1"/>
                </a:solidFill>
              </a:rPr>
              <a:t> </a:t>
            </a:r>
            <a:r>
              <a:rPr lang="en-US" sz="3200" dirty="0" err="1">
                <a:solidFill>
                  <a:schemeClr val="bg1"/>
                </a:solidFill>
              </a:rPr>
              <a:t>Konštantín</a:t>
            </a:r>
            <a:r>
              <a:rPr lang="en-US" sz="3200" dirty="0">
                <a:solidFill>
                  <a:schemeClr val="bg1"/>
                </a:solidFill>
              </a:rPr>
              <a:t> </a:t>
            </a:r>
            <a:r>
              <a:rPr lang="en-US" sz="3200" dirty="0" err="1">
                <a:solidFill>
                  <a:schemeClr val="bg1"/>
                </a:solidFill>
              </a:rPr>
              <a:t>Veľký</a:t>
            </a:r>
            <a:r>
              <a:rPr lang="en-US" sz="3200" dirty="0">
                <a:solidFill>
                  <a:schemeClr val="bg1"/>
                </a:solidFill>
              </a:rPr>
              <a:t> I. v </a:t>
            </a:r>
            <a:r>
              <a:rPr lang="en-US" sz="3200" dirty="0" err="1">
                <a:solidFill>
                  <a:schemeClr val="bg1"/>
                </a:solidFill>
              </a:rPr>
              <a:t>dobe</a:t>
            </a:r>
            <a:r>
              <a:rPr lang="en-US" sz="3200" dirty="0">
                <a:solidFill>
                  <a:schemeClr val="bg1"/>
                </a:solidFill>
              </a:rPr>
              <a:t>, </a:t>
            </a:r>
            <a:r>
              <a:rPr lang="en-US" sz="3200" dirty="0" err="1">
                <a:solidFill>
                  <a:schemeClr val="bg1"/>
                </a:solidFill>
              </a:rPr>
              <a:t>keď</a:t>
            </a:r>
            <a:r>
              <a:rPr lang="en-US" sz="3200" dirty="0">
                <a:solidFill>
                  <a:schemeClr val="bg1"/>
                </a:solidFill>
              </a:rPr>
              <a:t> </a:t>
            </a:r>
            <a:r>
              <a:rPr lang="en-US" sz="3200" dirty="0" err="1">
                <a:solidFill>
                  <a:schemeClr val="bg1"/>
                </a:solidFill>
              </a:rPr>
              <a:t>ešte</a:t>
            </a:r>
            <a:r>
              <a:rPr lang="en-US" sz="3200" dirty="0">
                <a:solidFill>
                  <a:schemeClr val="bg1"/>
                </a:solidFill>
              </a:rPr>
              <a:t> </a:t>
            </a:r>
            <a:r>
              <a:rPr lang="en-US" sz="3200" dirty="0" err="1">
                <a:solidFill>
                  <a:schemeClr val="bg1"/>
                </a:solidFill>
              </a:rPr>
              <a:t>nebol</a:t>
            </a:r>
            <a:r>
              <a:rPr lang="en-US" sz="3200" dirty="0">
                <a:solidFill>
                  <a:schemeClr val="bg1"/>
                </a:solidFill>
              </a:rPr>
              <a:t> </a:t>
            </a:r>
            <a:r>
              <a:rPr lang="en-US" sz="3200" dirty="0" err="1">
                <a:solidFill>
                  <a:schemeClr val="bg1"/>
                </a:solidFill>
              </a:rPr>
              <a:t>kresťanom</a:t>
            </a:r>
            <a:r>
              <a:rPr lang="en-US" sz="3200" dirty="0">
                <a:solidFill>
                  <a:schemeClr val="bg1"/>
                </a:solidFill>
              </a:rPr>
              <a:t>. </a:t>
            </a:r>
          </a:p>
          <a:p>
            <a:r>
              <a:rPr lang="en-US" sz="3200" dirty="0" err="1">
                <a:solidFill>
                  <a:schemeClr val="bg1"/>
                </a:solidFill>
              </a:rPr>
              <a:t>Hlavnou</a:t>
            </a:r>
            <a:r>
              <a:rPr lang="en-US" sz="3200" dirty="0">
                <a:solidFill>
                  <a:schemeClr val="bg1"/>
                </a:solidFill>
              </a:rPr>
              <a:t> </a:t>
            </a:r>
            <a:r>
              <a:rPr lang="en-US" sz="3200" dirty="0" err="1">
                <a:solidFill>
                  <a:schemeClr val="bg1"/>
                </a:solidFill>
              </a:rPr>
              <a:t>témou</a:t>
            </a:r>
            <a:r>
              <a:rPr lang="en-US" sz="3200" dirty="0">
                <a:solidFill>
                  <a:schemeClr val="bg1"/>
                </a:solidFill>
              </a:rPr>
              <a:t> bola </a:t>
            </a:r>
            <a:r>
              <a:rPr lang="en-US" sz="3200" dirty="0" err="1">
                <a:solidFill>
                  <a:schemeClr val="bg1"/>
                </a:solidFill>
              </a:rPr>
              <a:t>otázka</a:t>
            </a:r>
            <a:r>
              <a:rPr lang="en-US" sz="3200" dirty="0">
                <a:solidFill>
                  <a:schemeClr val="bg1"/>
                </a:solidFill>
              </a:rPr>
              <a:t> </a:t>
            </a:r>
            <a:r>
              <a:rPr lang="en-US" sz="3200" dirty="0" err="1">
                <a:solidFill>
                  <a:schemeClr val="bg1"/>
                </a:solidFill>
              </a:rPr>
              <a:t>prirodzenosti</a:t>
            </a:r>
            <a:r>
              <a:rPr lang="en-US" sz="3200" dirty="0">
                <a:solidFill>
                  <a:schemeClr val="bg1"/>
                </a:solidFill>
              </a:rPr>
              <a:t> </a:t>
            </a:r>
            <a:r>
              <a:rPr lang="en-US" sz="3200" dirty="0" err="1">
                <a:solidFill>
                  <a:schemeClr val="bg1"/>
                </a:solidFill>
              </a:rPr>
              <a:t>Ježiša</a:t>
            </a:r>
            <a:r>
              <a:rPr lang="en-US" sz="3200" dirty="0">
                <a:solidFill>
                  <a:schemeClr val="bg1"/>
                </a:solidFill>
              </a:rPr>
              <a:t> Krista a </a:t>
            </a:r>
            <a:r>
              <a:rPr lang="en-US" sz="3200" dirty="0" err="1">
                <a:solidFill>
                  <a:schemeClr val="bg1"/>
                </a:solidFill>
              </a:rPr>
              <a:t>jeho</a:t>
            </a:r>
            <a:r>
              <a:rPr lang="en-US" sz="3200" dirty="0">
                <a:solidFill>
                  <a:schemeClr val="bg1"/>
                </a:solidFill>
              </a:rPr>
              <a:t> </a:t>
            </a:r>
            <a:r>
              <a:rPr lang="en-US" sz="3200" dirty="0" err="1">
                <a:solidFill>
                  <a:schemeClr val="bg1"/>
                </a:solidFill>
              </a:rPr>
              <a:t>vzťahu</a:t>
            </a:r>
            <a:r>
              <a:rPr lang="en-US" sz="3200" dirty="0">
                <a:solidFill>
                  <a:schemeClr val="bg1"/>
                </a:solidFill>
              </a:rPr>
              <a:t> k </a:t>
            </a:r>
            <a:r>
              <a:rPr lang="en-US" sz="3200" dirty="0" err="1">
                <a:solidFill>
                  <a:schemeClr val="bg1"/>
                </a:solidFill>
              </a:rPr>
              <a:t>Otcovi</a:t>
            </a:r>
            <a:r>
              <a:rPr lang="en-US" sz="3200" dirty="0">
                <a:solidFill>
                  <a:schemeClr val="bg1"/>
                </a:solidFill>
              </a:rPr>
              <a:t>. </a:t>
            </a:r>
          </a:p>
        </p:txBody>
      </p:sp>
    </p:spTree>
    <p:extLst>
      <p:ext uri="{BB962C8B-B14F-4D97-AF65-F5344CB8AC3E}">
        <p14:creationId xmlns:p14="http://schemas.microsoft.com/office/powerpoint/2010/main" val="396859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Všeobecná viera kresťanská</a:t>
            </a:r>
          </a:p>
        </p:txBody>
      </p:sp>
      <p:sp>
        <p:nvSpPr>
          <p:cNvPr id="3" name="Zástupný objekt pre obsah 2"/>
          <p:cNvSpPr>
            <a:spLocks noGrp="1"/>
          </p:cNvSpPr>
          <p:nvPr>
            <p:ph idx="1"/>
          </p:nvPr>
        </p:nvSpPr>
        <p:spPr>
          <a:xfrm>
            <a:off x="838200" y="1521151"/>
            <a:ext cx="10515600" cy="4655812"/>
          </a:xfrm>
        </p:spPr>
        <p:txBody>
          <a:bodyPr>
            <a:noAutofit/>
          </a:bodyPr>
          <a:lstStyle/>
          <a:p>
            <a:r>
              <a:rPr lang="sk-SK" sz="3200" dirty="0"/>
              <a:t>1. Verím v Boha Otca všemohúceho, Stvoriteľa neba i zeme.</a:t>
            </a:r>
          </a:p>
          <a:p>
            <a:r>
              <a:rPr lang="sk-SK" sz="3200" dirty="0"/>
              <a:t>2. Verím v Ježiša Krista, Syna Jeho jediného, Pána nášho, ktorý sa počal z Ducha Svätého, narodil sa z Márie panny, trpel pod </a:t>
            </a:r>
            <a:r>
              <a:rPr lang="sk-SK" sz="3200" dirty="0" err="1"/>
              <a:t>Pontským</a:t>
            </a:r>
            <a:r>
              <a:rPr lang="sk-SK" sz="3200" dirty="0"/>
              <a:t> Pilátom, ukrižovaný umrel a pochovaný bol; zostúpil do pekiel, v tretí deň vstal z mŕtvych, vstúpil na nebesá, sedí na pravici Boha Otca všemohúceho; odtiaľ príde súdiť živých i mŕtvych.</a:t>
            </a:r>
          </a:p>
          <a:p>
            <a:r>
              <a:rPr lang="sk-SK" sz="3200" dirty="0"/>
              <a:t>3. Verím v Ducha Svätého, svätú cirkev všeobecnú, spoločenstvo svätých, hriechov odpustenie, tela z mŕtvych vzkriesenie a život večný. Amen.</a:t>
            </a:r>
          </a:p>
        </p:txBody>
      </p:sp>
    </p:spTree>
    <p:extLst>
      <p:ext uri="{BB962C8B-B14F-4D97-AF65-F5344CB8AC3E}">
        <p14:creationId xmlns:p14="http://schemas.microsoft.com/office/powerpoint/2010/main" val="396108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2250"/>
                            </p:stCondLst>
                            <p:childTnLst>
                              <p:par>
                                <p:cTn id="9" presetID="14" presetClass="entr" presetSubtype="10" fill="hold" nodeType="afterEffect">
                                  <p:stCondLst>
                                    <p:cond delay="1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4500"/>
                            </p:stCondLst>
                            <p:childTnLst>
                              <p:par>
                                <p:cTn id="13" presetID="14" presetClass="entr" presetSubtype="10" fill="hold" nodeType="afterEffect">
                                  <p:stCondLst>
                                    <p:cond delay="1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ív Office">
  <a:themeElements>
    <a:clrScheme name="Vlastné 4">
      <a:dk1>
        <a:sysClr val="windowText" lastClr="000000"/>
      </a:dk1>
      <a:lt1>
        <a:srgbClr val="BABABA"/>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1325</Words>
  <Application>Microsoft Office PowerPoint</Application>
  <PresentationFormat>Širokouhlá</PresentationFormat>
  <Paragraphs>89</Paragraphs>
  <Slides>17</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17</vt:i4>
      </vt:variant>
    </vt:vector>
  </HeadingPairs>
  <TitlesOfParts>
    <vt:vector size="22" baseType="lpstr">
      <vt:lpstr>Arial</vt:lpstr>
      <vt:lpstr>Calibri</vt:lpstr>
      <vt:lpstr>Calibri Light</vt:lpstr>
      <vt:lpstr>Corbel</vt:lpstr>
      <vt:lpstr>Motív Office</vt:lpstr>
      <vt:lpstr>Prezentácia programu PowerPoint</vt:lpstr>
      <vt:lpstr>Najstaršie vyznanie kresťanskej viery</vt:lpstr>
      <vt:lpstr>Jednoduché vyznanie viery v Ježiša Krista ako Božieho Syna a Mesiáša máme aj v NZ</vt:lpstr>
      <vt:lpstr>Postupne sa v cirkvi sformulovalo jednotné vierovyznanie</vt:lpstr>
      <vt:lpstr>Boh sa nám dal spoznať ako </vt:lpstr>
      <vt:lpstr>Krédo</vt:lpstr>
      <vt:lpstr>Najznámejšie vierovyznania sú: </vt:lpstr>
      <vt:lpstr>Nicejský koncil</vt:lpstr>
      <vt:lpstr>Všeobecná viera kresťanská</vt:lpstr>
      <vt:lpstr>Nicejské vierovyznanie – Nicaenum</vt:lpstr>
      <vt:lpstr>Atanáziovo vierovyznanie</vt:lpstr>
      <vt:lpstr>Heréza</vt:lpstr>
      <vt:lpstr>Augsburské vyznanie</vt:lpstr>
      <vt:lpstr>Augsburské vyznanie obsahuje 28 článkov </vt:lpstr>
      <vt:lpstr>Augsburské vyznanie</vt:lpstr>
      <vt:lpstr>Augsburské vyznanie</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Stanislav Grega</dc:creator>
  <cp:lastModifiedBy>Stanislav Grega</cp:lastModifiedBy>
  <cp:revision>22</cp:revision>
  <dcterms:created xsi:type="dcterms:W3CDTF">2016-05-18T21:45:56Z</dcterms:created>
  <dcterms:modified xsi:type="dcterms:W3CDTF">2018-10-18T06:40:03Z</dcterms:modified>
</cp:coreProperties>
</file>