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46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4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43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9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08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2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1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0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6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09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4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41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MRcCyvKQ-I" TargetMode="External"/><Relationship Id="rId2" Type="http://schemas.openxmlformats.org/officeDocument/2006/relationships/hyperlink" Target="https://youtu.be/HQD9DdNr-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jNXKDXIPTI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Jupiter_(boh)" TargetMode="External"/><Relationship Id="rId2" Type="http://schemas.openxmlformats.org/officeDocument/2006/relationships/hyperlink" Target="https://sk.wikipedia.org/wiki/Zeu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hyperlink" Target="https://sk.wikipedia.org/wiki/Per%C3%BAn" TargetMode="External"/><Relationship Id="rId4" Type="http://schemas.openxmlformats.org/officeDocument/2006/relationships/hyperlink" Target="https://sk.wikipedia.org/wiki/Horu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Hekat%C3%A9" TargetMode="External"/><Relationship Id="rId3" Type="http://schemas.openxmlformats.org/officeDocument/2006/relationships/hyperlink" Target="https://sk.wikipedia.org/w/index.php?title=I%C5%A1tar&amp;action=edit&amp;redlink=1" TargetMode="External"/><Relationship Id="rId7" Type="http://schemas.openxmlformats.org/officeDocument/2006/relationships/hyperlink" Target="https://sk.wikipedia.org/wiki/%C5%A0akti" TargetMode="External"/><Relationship Id="rId2" Type="http://schemas.openxmlformats.org/officeDocument/2006/relationships/hyperlink" Target="https://sk.wikipedia.org/wiki/Artemi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k.wikipedia.org/wiki/Gaia" TargetMode="External"/><Relationship Id="rId5" Type="http://schemas.openxmlformats.org/officeDocument/2006/relationships/hyperlink" Target="https://sk.wikipedia.org/wiki/Vesta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s://sk.wikipedia.org/w/index.php?title=Lada_(boh)&amp;action=edit&amp;redlink=1" TargetMode="External"/><Relationship Id="rId9" Type="http://schemas.openxmlformats.org/officeDocument/2006/relationships/hyperlink" Target="https://sk.wikipedia.org/wiki/K%C3%A1l%C3%A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Svetonázory  vychádzajúce z kresťanstva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5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Satanizmus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Učenie o Satanovi prebrali z kresťanstva a následne ho zmodifikovali.</a:t>
            </a:r>
          </a:p>
          <a:p>
            <a:r>
              <a:rPr lang="sk-SK" sz="2800" dirty="0" smtClean="0"/>
              <a:t>Korene má v stredovekom </a:t>
            </a:r>
            <a:r>
              <a:rPr lang="sk-SK" sz="2800" dirty="0" err="1" smtClean="0"/>
              <a:t>čarodejkníctve</a:t>
            </a:r>
            <a:r>
              <a:rPr lang="sk-SK" sz="2800" dirty="0" smtClean="0"/>
              <a:t>. </a:t>
            </a:r>
            <a:endParaRPr lang="sk-SK" sz="2800" dirty="0"/>
          </a:p>
        </p:txBody>
      </p:sp>
      <p:pic>
        <p:nvPicPr>
          <p:cNvPr id="7170" name="Picture 2" descr="http://images.metalirium.com/biografie/Immortal/log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178" y="1897175"/>
            <a:ext cx="6463834" cy="48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Satanizmus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err="1" smtClean="0"/>
              <a:t>Aleister</a:t>
            </a:r>
            <a:r>
              <a:rPr lang="sk-SK" sz="2800" dirty="0" smtClean="0"/>
              <a:t> </a:t>
            </a:r>
            <a:r>
              <a:rPr lang="sk-SK" sz="2800" dirty="0" err="1" smtClean="0"/>
              <a:t>Crowley</a:t>
            </a:r>
            <a:endParaRPr lang="sk-SK" sz="2800" dirty="0" smtClean="0"/>
          </a:p>
          <a:p>
            <a:r>
              <a:rPr lang="sk-SK" sz="2800" dirty="0"/>
              <a:t>bol britský okultista, spisovateľ, horolezec, básnik a </a:t>
            </a:r>
            <a:r>
              <a:rPr lang="sk-SK" sz="2800" dirty="0" smtClean="0"/>
              <a:t>jogín</a:t>
            </a:r>
          </a:p>
          <a:p>
            <a:r>
              <a:rPr lang="sk-SK" sz="2800" dirty="0"/>
              <a:t>Dnes je známy hlavne ako okultista a autor okultným spisov, najmä </a:t>
            </a:r>
            <a:r>
              <a:rPr lang="sk-SK" sz="2800" i="1" dirty="0"/>
              <a:t>Knihou zákona</a:t>
            </a:r>
            <a:endParaRPr lang="sk-SK" sz="2800" dirty="0"/>
          </a:p>
        </p:txBody>
      </p:sp>
      <p:pic>
        <p:nvPicPr>
          <p:cNvPr id="8194" name="Picture 2" descr="https://upload.wikimedia.org/wikipedia/en/7/7e/Aleister_Crowle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56" y="180929"/>
            <a:ext cx="4787001" cy="66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4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Satanizmus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Jeho nasledovníkom a </a:t>
            </a:r>
            <a:r>
              <a:rPr lang="sk-SK" sz="2800" b="1" dirty="0" smtClean="0"/>
              <a:t>zakladateľom Cirkvi Satanovej</a:t>
            </a:r>
            <a:r>
              <a:rPr lang="sk-SK" sz="2800" dirty="0" smtClean="0"/>
              <a:t> - </a:t>
            </a:r>
            <a:r>
              <a:rPr lang="sk-SK" sz="2800" dirty="0" err="1" smtClean="0"/>
              <a:t>First</a:t>
            </a:r>
            <a:r>
              <a:rPr lang="sk-SK" sz="2800" dirty="0" smtClean="0"/>
              <a:t> </a:t>
            </a:r>
            <a:r>
              <a:rPr lang="sk-SK" sz="2800" dirty="0" err="1" smtClean="0"/>
              <a:t>Churche</a:t>
            </a:r>
            <a:r>
              <a:rPr lang="sk-SK" sz="2800" dirty="0" smtClean="0"/>
              <a:t> of Satan sa v roku 1966 stal </a:t>
            </a:r>
            <a:r>
              <a:rPr lang="sk-SK" sz="2800" b="1" dirty="0" smtClean="0"/>
              <a:t>Anton </a:t>
            </a:r>
            <a:r>
              <a:rPr lang="sk-SK" sz="2800" b="1" dirty="0" err="1" smtClean="0"/>
              <a:t>Szandor</a:t>
            </a:r>
            <a:r>
              <a:rPr lang="sk-SK" sz="2800" b="1" dirty="0" smtClean="0"/>
              <a:t> La </a:t>
            </a:r>
            <a:r>
              <a:rPr lang="sk-SK" sz="2800" b="1" dirty="0" err="1" smtClean="0"/>
              <a:t>Vey</a:t>
            </a:r>
            <a:endParaRPr lang="sk-SK" sz="2800" b="1" dirty="0" smtClean="0"/>
          </a:p>
          <a:p>
            <a:r>
              <a:rPr lang="sk-SK" sz="2800" dirty="0" smtClean="0"/>
              <a:t>Je autorom Satanskej Biblie z roku 1971</a:t>
            </a:r>
          </a:p>
        </p:txBody>
      </p:sp>
      <p:pic>
        <p:nvPicPr>
          <p:cNvPr id="9218" name="Picture 2" descr="https://heathenharvest.files.wordpress.com/2012/10/laveyb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9" y="2011363"/>
            <a:ext cx="4889806" cy="479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Satanizmus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60727" y="1912690"/>
            <a:ext cx="5263938" cy="4622334"/>
          </a:xfrm>
        </p:spPr>
        <p:txBody>
          <a:bodyPr>
            <a:noAutofit/>
          </a:bodyPr>
          <a:lstStyle/>
          <a:p>
            <a:r>
              <a:rPr lang="sk-SK" sz="2700" dirty="0"/>
              <a:t>Pojem Satan je prebraný z Biblie podľa ktorého ide o padlého </a:t>
            </a:r>
            <a:r>
              <a:rPr lang="sk-SK" sz="2700" dirty="0" smtClean="0"/>
              <a:t>anjela</a:t>
            </a:r>
          </a:p>
          <a:p>
            <a:r>
              <a:rPr lang="sk-SK" sz="2700" dirty="0" smtClean="0"/>
              <a:t>Jeho pôvodné meno však znie </a:t>
            </a:r>
            <a:r>
              <a:rPr lang="sk-SK" sz="2700" dirty="0" err="1" smtClean="0"/>
              <a:t>Sai-Than</a:t>
            </a:r>
            <a:r>
              <a:rPr lang="sk-SK" sz="2700" dirty="0" smtClean="0"/>
              <a:t> a ide o egyptského boha </a:t>
            </a:r>
            <a:r>
              <a:rPr lang="sk-SK" sz="2700" dirty="0" err="1" smtClean="0"/>
              <a:t>Sétha</a:t>
            </a:r>
            <a:r>
              <a:rPr lang="sk-SK" sz="2700" dirty="0" smtClean="0"/>
              <a:t> – vládcu podsvetia</a:t>
            </a:r>
          </a:p>
          <a:p>
            <a:r>
              <a:rPr lang="sk-SK" sz="2700" dirty="0" smtClean="0"/>
              <a:t>Satanizmus je mnohotvárny </a:t>
            </a:r>
          </a:p>
          <a:p>
            <a:r>
              <a:rPr lang="sk-SK" sz="2700" dirty="0" smtClean="0"/>
              <a:t>Ich heslo je: </a:t>
            </a:r>
            <a:r>
              <a:rPr lang="sk-SK" sz="2700" i="1" dirty="0" smtClean="0"/>
              <a:t>Rob si, čo chceš, a neboj sa, že preto budeš zavrhnutý Bohom.</a:t>
            </a:r>
          </a:p>
          <a:p>
            <a:r>
              <a:rPr lang="sk-SK" sz="2700" dirty="0" smtClean="0"/>
              <a:t>ide o hedonistický spôsob života – užívaj si</a:t>
            </a:r>
            <a:endParaRPr lang="sk-SK" sz="2700" dirty="0"/>
          </a:p>
        </p:txBody>
      </p:sp>
      <p:pic>
        <p:nvPicPr>
          <p:cNvPr id="10242" name="Picture 2" descr="http://m.cdn.blog.hu/mi/misztikusvilag/image/2013-03-08%20a%20satan%20szolgalataban/20130308_keretes_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58" y="2011680"/>
            <a:ext cx="6183810" cy="46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6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Satanizmus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V bývalej ČSFR bola založená Prvá cirkev Satanova v roku 1991</a:t>
            </a:r>
          </a:p>
          <a:p>
            <a:r>
              <a:rPr lang="sk-SK" sz="2800" dirty="0" err="1" smtClean="0"/>
              <a:t>Člonkov</a:t>
            </a:r>
            <a:r>
              <a:rPr lang="sk-SK" sz="2800" dirty="0" smtClean="0"/>
              <a:t> Satanizmu je aj </a:t>
            </a:r>
            <a:r>
              <a:rPr lang="sk-SK" sz="2800" b="1" dirty="0" err="1" smtClean="0"/>
              <a:t>Marilyn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Manson</a:t>
            </a:r>
            <a:endParaRPr lang="sk-SK" sz="2800" b="1" dirty="0" smtClean="0"/>
          </a:p>
          <a:p>
            <a:endParaRPr lang="sk-SK" sz="2800" dirty="0"/>
          </a:p>
        </p:txBody>
      </p:sp>
      <p:pic>
        <p:nvPicPr>
          <p:cNvPr id="11266" name="Picture 2" descr="http://assets.rollingstone.com/assets/2014/article/see-marilyn-mansons-unsettling-phallic-deep-six-video-20141219/178442/large_rect/1419006722/1401x788-mans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58" y="2929187"/>
            <a:ext cx="5847101" cy="328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47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Satanizmus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27839" y="2011679"/>
            <a:ext cx="6702803" cy="472918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Niektoré z hlavných zásad Satanskej Biblie sú:</a:t>
            </a:r>
          </a:p>
          <a:p>
            <a:pPr lvl="1"/>
            <a:r>
              <a:rPr lang="sk-SK" sz="2600" dirty="0" smtClean="0"/>
              <a:t>Satan predstavuje užívanie si miesto abstinencie</a:t>
            </a:r>
          </a:p>
          <a:p>
            <a:pPr lvl="1"/>
            <a:r>
              <a:rPr lang="sk-SK" sz="2600" dirty="0" err="1" smtClean="0"/>
              <a:t>Satn</a:t>
            </a:r>
            <a:r>
              <a:rPr lang="sk-SK" sz="2600" dirty="0" smtClean="0"/>
              <a:t> </a:t>
            </a:r>
            <a:r>
              <a:rPr lang="sk-SK" sz="2600" dirty="0" err="1" smtClean="0"/>
              <a:t>predsatvuje</a:t>
            </a:r>
            <a:r>
              <a:rPr lang="sk-SK" sz="2600" dirty="0" smtClean="0"/>
              <a:t> láskavosť k tým, ktorí si ju zaslúžia, miesto zbytočnej lásky stratenej na nevďačníkov</a:t>
            </a:r>
          </a:p>
          <a:p>
            <a:pPr lvl="1"/>
            <a:r>
              <a:rPr lang="sk-SK" sz="2600" dirty="0" smtClean="0"/>
              <a:t>Satan predstavuje pomstu miesto </a:t>
            </a:r>
            <a:r>
              <a:rPr lang="sk-SK" sz="2600" dirty="0" err="1" smtClean="0"/>
              <a:t>nastaveina</a:t>
            </a:r>
            <a:r>
              <a:rPr lang="sk-SK" sz="2600" dirty="0" smtClean="0"/>
              <a:t> druhého líca</a:t>
            </a:r>
          </a:p>
          <a:p>
            <a:pPr lvl="1"/>
            <a:r>
              <a:rPr lang="sk-SK" sz="2600" dirty="0" smtClean="0"/>
              <a:t>Satan predstavuje tzv. </a:t>
            </a:r>
            <a:r>
              <a:rPr lang="sk-SK" sz="2600" dirty="0" err="1" smtClean="0"/>
              <a:t>hreichy</a:t>
            </a:r>
            <a:r>
              <a:rPr lang="sk-SK" sz="2600" dirty="0" smtClean="0"/>
              <a:t>, pretože </a:t>
            </a:r>
            <a:r>
              <a:rPr lang="sk-SK" sz="2600" dirty="0" err="1" smtClean="0"/>
              <a:t>všwetky</a:t>
            </a:r>
            <a:r>
              <a:rPr lang="sk-SK" sz="2600" dirty="0" smtClean="0"/>
              <a:t> vedú k telesnému, duševnému alebo sitovému uspokojeniu</a:t>
            </a:r>
            <a:endParaRPr lang="sk-SK" sz="2600" dirty="0"/>
          </a:p>
        </p:txBody>
      </p:sp>
      <p:pic>
        <p:nvPicPr>
          <p:cNvPr id="12294" name="Picture 6" descr="http://feralhouse.com/wp/wp-content/uploads/2005/05/Devils-Notebook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12" y="147596"/>
            <a:ext cx="4127384" cy="659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5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Satanizmus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825217" y="1990708"/>
            <a:ext cx="2957007" cy="420624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Prežíva iba silnejší – sociálny </a:t>
            </a:r>
            <a:r>
              <a:rPr lang="sk-SK" sz="2800" dirty="0" err="1" smtClean="0"/>
              <a:t>darwinizmus</a:t>
            </a:r>
            <a:r>
              <a:rPr lang="sk-SK" sz="2800" dirty="0" smtClean="0"/>
              <a:t> </a:t>
            </a:r>
          </a:p>
          <a:p>
            <a:r>
              <a:rPr lang="sk-SK" sz="2800" dirty="0" smtClean="0"/>
              <a:t>Slabší jednotlivci tvoria tzv. ľudský odpad, priemerný dav, od ktorého si majú satanisti držať odstup</a:t>
            </a:r>
          </a:p>
          <a:p>
            <a:endParaRPr lang="sk-SK" sz="2800" dirty="0"/>
          </a:p>
        </p:txBody>
      </p:sp>
      <p:pic>
        <p:nvPicPr>
          <p:cNvPr id="13314" name="Picture 2" descr="http://i.dailymail.co.uk/i/pix/2015/03/09/video-undefined-2676CF0500000578-761_636x3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51" y="1986337"/>
            <a:ext cx="8483301" cy="47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6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New </a:t>
            </a:r>
            <a:r>
              <a:rPr lang="sk-SK" dirty="0" err="1" smtClean="0"/>
              <a:t>Age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54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New </a:t>
            </a:r>
            <a:r>
              <a:rPr lang="sk-SK" dirty="0" err="1"/>
              <a:t>Age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Nový vek</a:t>
            </a:r>
          </a:p>
          <a:p>
            <a:r>
              <a:rPr lang="sk-SK" sz="2800" dirty="0" smtClean="0"/>
              <a:t>Ide o spojenie </a:t>
            </a:r>
            <a:r>
              <a:rPr lang="sk-SK" sz="2800" dirty="0" err="1" smtClean="0"/>
              <a:t>novopohnstva</a:t>
            </a:r>
            <a:r>
              <a:rPr lang="sk-SK" sz="2800" dirty="0" smtClean="0"/>
              <a:t> a ezoterických postojov </a:t>
            </a:r>
            <a:endParaRPr lang="sk-SK" sz="2800" dirty="0"/>
          </a:p>
        </p:txBody>
      </p:sp>
      <p:pic>
        <p:nvPicPr>
          <p:cNvPr id="14338" name="Picture 2" descr="http://english.lanuevaeradeacuario.com/attachments/Image/new-age_2.jpg?template=gener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862" y="2011363"/>
            <a:ext cx="4824720" cy="473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New </a:t>
            </a:r>
            <a:r>
              <a:rPr lang="sk-SK" dirty="0" err="1"/>
              <a:t>Age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 smtClean="0"/>
              <a:t>Vo svojich postojoch je veľmi nejednotné, ale je dne veľmi populárne</a:t>
            </a:r>
          </a:p>
          <a:p>
            <a:r>
              <a:rPr lang="sk-SK" sz="2800" dirty="0" smtClean="0"/>
              <a:t>Nazýva sa aj </a:t>
            </a:r>
            <a:r>
              <a:rPr lang="sk-SK" sz="2800" b="1" dirty="0" smtClean="0"/>
              <a:t>pseudovedou</a:t>
            </a:r>
            <a:r>
              <a:rPr lang="sk-SK" sz="2800" dirty="0" smtClean="0"/>
              <a:t> alebo </a:t>
            </a:r>
            <a:r>
              <a:rPr lang="sk-SK" sz="2800" b="1" dirty="0" err="1" smtClean="0"/>
              <a:t>paranáboženstvom</a:t>
            </a:r>
            <a:endParaRPr lang="sk-SK" sz="2800" b="1" dirty="0" smtClean="0"/>
          </a:p>
          <a:p>
            <a:r>
              <a:rPr lang="sk-SK" sz="2800" dirty="0" smtClean="0"/>
              <a:t>Propaguje návrat k prírode a kozmickej energii, ktorá všetkých preniká a človek ju musí v sebe objaviť, aby ju mohol využívať </a:t>
            </a:r>
            <a:endParaRPr lang="sk-SK" sz="2800" dirty="0"/>
          </a:p>
        </p:txBody>
      </p:sp>
      <p:pic>
        <p:nvPicPr>
          <p:cNvPr id="15362" name="Picture 2" descr="https://seahawks77.files.wordpress.com/2014/04/new-age-cov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19" y="2011680"/>
            <a:ext cx="4226173" cy="46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Svetonázory  vychádzajúce z kresťanstva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Mnohé sa od kresťanstva odchýlili.</a:t>
            </a:r>
          </a:p>
          <a:p>
            <a:r>
              <a:rPr lang="sk-SK" sz="2800" dirty="0" smtClean="0"/>
              <a:t>Nestoja na Biblickom učení.</a:t>
            </a:r>
          </a:p>
          <a:p>
            <a:r>
              <a:rPr lang="sk-SK" sz="2800" dirty="0" smtClean="0"/>
              <a:t>Niektoré sú až protikladom kresťanstva:</a:t>
            </a:r>
          </a:p>
          <a:p>
            <a:pPr lvl="1"/>
            <a:r>
              <a:rPr lang="sk-SK" sz="2800" dirty="0" smtClean="0"/>
              <a:t>Satanizmus</a:t>
            </a:r>
          </a:p>
          <a:p>
            <a:pPr lvl="1"/>
            <a:endParaRPr lang="sk-SK" sz="2800" dirty="0" smtClean="0"/>
          </a:p>
        </p:txBody>
      </p:sp>
      <p:pic>
        <p:nvPicPr>
          <p:cNvPr id="1026" name="Picture 2" descr="http://media1.wgz.cz/images/media1:5100e670e6f03.jpg/s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19" y="2011363"/>
            <a:ext cx="3817321" cy="468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New </a:t>
            </a:r>
            <a:r>
              <a:rPr lang="sk-SK" dirty="0" err="1"/>
              <a:t>Age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 smtClean="0"/>
              <a:t>Astrológia, </a:t>
            </a:r>
            <a:r>
              <a:rPr lang="sk-SK" sz="2800" dirty="0" err="1" smtClean="0"/>
              <a:t>tarot</a:t>
            </a:r>
            <a:r>
              <a:rPr lang="sk-SK" sz="2800" dirty="0" smtClean="0"/>
              <a:t>, minerály, duchovná koncepcia ochrany životného prostredia</a:t>
            </a:r>
          </a:p>
          <a:p>
            <a:r>
              <a:rPr lang="sk-SK" sz="2800" dirty="0" smtClean="0"/>
              <a:t>Vyberá si prvky z iných náboženstiev, ktoré mu vyhovujú a spája ich do jedného nového celku </a:t>
            </a:r>
          </a:p>
          <a:p>
            <a:r>
              <a:rPr lang="sk-SK" sz="2800" dirty="0" smtClean="0"/>
              <a:t>Nemá organizáciu, či hnutie – odmieta inštitúciu cirkvi a neakceptuje ani označenie náboženstvo</a:t>
            </a:r>
            <a:endParaRPr lang="sk-SK" sz="2800" dirty="0"/>
          </a:p>
        </p:txBody>
      </p:sp>
      <p:pic>
        <p:nvPicPr>
          <p:cNvPr id="16386" name="Picture 2" descr="http://magickalgraphics.com/Graphics/Miscellaneous/NewAge/new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10" y="1478975"/>
            <a:ext cx="5766033" cy="576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1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Svetonázory  vychádzajúce z kresťanstva</a:t>
            </a:r>
          </a:p>
        </p:txBody>
      </p:sp>
      <p:pic>
        <p:nvPicPr>
          <p:cNvPr id="17410" name="Picture 2" descr="http://www.truthunedited.com/wp-content/uploads/2014/11/What-is-New-Age-Relig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5352"/>
            <a:ext cx="12192000" cy="505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1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Video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youtu.be/HQD9DdNr-ss</a:t>
            </a:r>
            <a:endParaRPr lang="sk-SK" dirty="0" smtClean="0"/>
          </a:p>
          <a:p>
            <a:r>
              <a:rPr lang="sk-SK" dirty="0" smtClean="0"/>
              <a:t>43/38</a:t>
            </a:r>
          </a:p>
          <a:p>
            <a:r>
              <a:rPr lang="sk-SK" dirty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youtu.be/JMRcCyvKQ-I</a:t>
            </a:r>
            <a:endParaRPr lang="sk-SK" dirty="0" smtClean="0"/>
          </a:p>
          <a:p>
            <a:r>
              <a:rPr lang="sk-SK" dirty="0" smtClean="0"/>
              <a:t>10/59</a:t>
            </a:r>
          </a:p>
          <a:p>
            <a:r>
              <a:rPr lang="sk-SK" dirty="0">
                <a:hlinkClick r:id="rId4"/>
              </a:rPr>
              <a:t>https://</a:t>
            </a:r>
            <a:r>
              <a:rPr lang="sk-SK" dirty="0" smtClean="0">
                <a:hlinkClick r:id="rId4"/>
              </a:rPr>
              <a:t>youtu.be/jNXKDXIPTIY</a:t>
            </a:r>
            <a:endParaRPr lang="sk-SK" dirty="0" smtClean="0"/>
          </a:p>
          <a:p>
            <a:r>
              <a:rPr lang="sk-SK" dirty="0"/>
              <a:t>9/30 svedectvo </a:t>
            </a:r>
          </a:p>
        </p:txBody>
      </p:sp>
    </p:spTree>
    <p:extLst>
      <p:ext uri="{BB962C8B-B14F-4D97-AF65-F5344CB8AC3E}">
        <p14:creationId xmlns:p14="http://schemas.microsoft.com/office/powerpoint/2010/main" val="270836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Novopohanstvo</a:t>
            </a: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789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Novopohanstvo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742119" y="2011680"/>
            <a:ext cx="4754880" cy="420624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Náboženské učenie založené na návrate k predkresťanským náboženským </a:t>
            </a:r>
            <a:r>
              <a:rPr lang="sk-SK" sz="2800" dirty="0" err="1" smtClean="0"/>
              <a:t>tradíciam</a:t>
            </a:r>
            <a:r>
              <a:rPr lang="sk-SK" sz="2800" dirty="0" smtClean="0"/>
              <a:t>, napríklad k náboženstvu starých Keltov, Slovanov, </a:t>
            </a:r>
            <a:r>
              <a:rPr lang="sk-SK" sz="2800" dirty="0" err="1" smtClean="0"/>
              <a:t>Germanov</a:t>
            </a:r>
            <a:r>
              <a:rPr lang="sk-SK" sz="2800" dirty="0" smtClean="0"/>
              <a:t> a iných.</a:t>
            </a:r>
          </a:p>
          <a:p>
            <a:r>
              <a:rPr lang="sk-SK" sz="2800" dirty="0" smtClean="0"/>
              <a:t>Ožíva prostredníctvom filmov a kníh </a:t>
            </a:r>
          </a:p>
          <a:p>
            <a:endParaRPr lang="sk-SK" sz="2800" dirty="0"/>
          </a:p>
        </p:txBody>
      </p:sp>
      <p:pic>
        <p:nvPicPr>
          <p:cNvPr id="2050" name="Picture 2" descr="http://images6.fanpop.com/image/photos/33700000/Witch-paganism-33779891-3008-2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89" y="2183501"/>
            <a:ext cx="6219173" cy="41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Novopohanstvo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Nové náboženské hnutie – </a:t>
            </a:r>
            <a:r>
              <a:rPr lang="sk-SK" sz="2800" dirty="0" err="1" smtClean="0"/>
              <a:t>Wicca</a:t>
            </a:r>
            <a:endParaRPr lang="sk-SK" sz="2800" dirty="0" smtClean="0"/>
          </a:p>
          <a:p>
            <a:r>
              <a:rPr lang="sk-SK" sz="2800" dirty="0" smtClean="0"/>
              <a:t>Hlavne v USA</a:t>
            </a:r>
          </a:p>
          <a:p>
            <a:r>
              <a:rPr lang="sk-SK" sz="2800" dirty="0" smtClean="0"/>
              <a:t>Je to viera v Boha a Bohyňu</a:t>
            </a:r>
          </a:p>
          <a:p>
            <a:r>
              <a:rPr lang="sk-SK" sz="2800" dirty="0" smtClean="0"/>
              <a:t>Vyznačuje sa mágiou a čarami </a:t>
            </a:r>
          </a:p>
          <a:p>
            <a:r>
              <a:rPr lang="sk-SK" sz="2800" dirty="0" smtClean="0"/>
              <a:t>Ľudia, ktorí sú členmi </a:t>
            </a:r>
            <a:r>
              <a:rPr lang="sk-SK" sz="2800" dirty="0" err="1" smtClean="0"/>
              <a:t>Wicca</a:t>
            </a:r>
            <a:r>
              <a:rPr lang="sk-SK" sz="2800" dirty="0" smtClean="0"/>
              <a:t>, sa nazývajú </a:t>
            </a:r>
            <a:r>
              <a:rPr lang="sk-SK" sz="2800" dirty="0" err="1" smtClean="0"/>
              <a:t>čartodejníci</a:t>
            </a:r>
            <a:r>
              <a:rPr lang="sk-SK" sz="2800" dirty="0" smtClean="0"/>
              <a:t>. </a:t>
            </a:r>
            <a:endParaRPr lang="sk-SK" sz="2800" dirty="0"/>
          </a:p>
        </p:txBody>
      </p:sp>
      <p:pic>
        <p:nvPicPr>
          <p:cNvPr id="4098" name="Picture 2" descr="http://th07.deviantart.net/fs70/PRE/f/2012/245/0/c/wicca_birthday_blend____by_joyfuljulie-d5db5b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738" y="1954246"/>
            <a:ext cx="5981350" cy="478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5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Wicca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10231" y="2011680"/>
            <a:ext cx="6635692" cy="4206240"/>
          </a:xfrm>
        </p:spPr>
        <p:txBody>
          <a:bodyPr>
            <a:noAutofit/>
          </a:bodyPr>
          <a:lstStyle/>
          <a:p>
            <a:r>
              <a:rPr lang="sk-SK" sz="2800" dirty="0" smtClean="0"/>
              <a:t>Boh je </a:t>
            </a:r>
            <a:r>
              <a:rPr lang="sk-SK" sz="2800" dirty="0"/>
              <a:t>v tomto náboženstve veselý, spievajúci a tancujúci, nočný lovec, rohatý Boh. </a:t>
            </a:r>
            <a:endParaRPr lang="sk-SK" sz="2800" dirty="0" smtClean="0"/>
          </a:p>
          <a:p>
            <a:r>
              <a:rPr lang="sk-SK" sz="2800" dirty="0" smtClean="0"/>
              <a:t>Symbolizuje </a:t>
            </a:r>
            <a:r>
              <a:rPr lang="sk-SK" sz="2800" dirty="0"/>
              <a:t>oheň, meč, úrodu, sexualitu, slnko. </a:t>
            </a:r>
            <a:endParaRPr lang="sk-SK" sz="2800" dirty="0" smtClean="0"/>
          </a:p>
          <a:p>
            <a:r>
              <a:rPr lang="sk-SK" sz="2800" dirty="0" smtClean="0"/>
              <a:t>Nesie </a:t>
            </a:r>
            <a:r>
              <a:rPr lang="sk-SK" sz="2800" dirty="0"/>
              <a:t>všetky známe mená </a:t>
            </a:r>
            <a:r>
              <a:rPr lang="sk-SK" sz="2800" dirty="0" smtClean="0"/>
              <a:t>bohov </a:t>
            </a:r>
            <a:r>
              <a:rPr lang="sk-SK" sz="2000" dirty="0" smtClean="0"/>
              <a:t>(</a:t>
            </a:r>
            <a:r>
              <a:rPr lang="sk-SK" sz="2000" dirty="0" smtClean="0">
                <a:hlinkClick r:id="rId2" tooltip="Zeus"/>
              </a:rPr>
              <a:t>Zeus</a:t>
            </a:r>
            <a:r>
              <a:rPr lang="sk-SK" sz="2000" dirty="0"/>
              <a:t>, </a:t>
            </a:r>
            <a:r>
              <a:rPr lang="sk-SK" sz="2000" dirty="0">
                <a:hlinkClick r:id="rId3" tooltip="Jupiter (boh)"/>
              </a:rPr>
              <a:t>Jupiter</a:t>
            </a:r>
            <a:r>
              <a:rPr lang="sk-SK" sz="2000" dirty="0"/>
              <a:t>, </a:t>
            </a:r>
            <a:r>
              <a:rPr lang="sk-SK" sz="2000" dirty="0" err="1">
                <a:hlinkClick r:id="rId4" tooltip="Horus"/>
              </a:rPr>
              <a:t>Horus</a:t>
            </a:r>
            <a:r>
              <a:rPr lang="sk-SK" sz="2000" dirty="0"/>
              <a:t>, </a:t>
            </a:r>
            <a:r>
              <a:rPr lang="sk-SK" sz="2000" dirty="0">
                <a:hlinkClick r:id="rId5" tooltip="Perún"/>
              </a:rPr>
              <a:t>Perún</a:t>
            </a:r>
            <a:r>
              <a:rPr lang="sk-SK" sz="2000" dirty="0"/>
              <a:t>…). </a:t>
            </a:r>
            <a:endParaRPr lang="sk-SK" sz="2000" dirty="0" smtClean="0"/>
          </a:p>
          <a:p>
            <a:r>
              <a:rPr lang="sk-SK" sz="2800" dirty="0" smtClean="0"/>
              <a:t>Symbolika </a:t>
            </a:r>
            <a:r>
              <a:rPr lang="sk-SK" sz="2800" dirty="0"/>
              <a:t>rohov pripomína jeleňa, alebo iné zviera, symbol prírody samej. </a:t>
            </a:r>
          </a:p>
        </p:txBody>
      </p:sp>
      <p:pic>
        <p:nvPicPr>
          <p:cNvPr id="3074" name="Picture 2" descr="https://thehiddenchildrenofthegoddess.files.wordpress.com/2012/09/jojosmandal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7" y="2011680"/>
            <a:ext cx="4617076" cy="46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2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Wicca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62061" y="2011680"/>
            <a:ext cx="6199465" cy="4206240"/>
          </a:xfrm>
        </p:spPr>
        <p:txBody>
          <a:bodyPr>
            <a:noAutofit/>
          </a:bodyPr>
          <a:lstStyle/>
          <a:p>
            <a:r>
              <a:rPr lang="sk-SK" sz="2800" dirty="0" smtClean="0">
                <a:solidFill>
                  <a:schemeClr val="tx2"/>
                </a:solidFill>
              </a:rPr>
              <a:t>Bohyňa je </a:t>
            </a:r>
            <a:r>
              <a:rPr lang="sk-SK" sz="2800" dirty="0">
                <a:solidFill>
                  <a:schemeClr val="tx2"/>
                </a:solidFill>
              </a:rPr>
              <a:t>v tomto náboženstve krásna, mladá a láskavá žena, ktorá nesie mená všetkých známych bohýň (</a:t>
            </a:r>
            <a:r>
              <a:rPr lang="sk-SK" sz="2800" dirty="0">
                <a:solidFill>
                  <a:schemeClr val="tx2"/>
                </a:solidFill>
                <a:hlinkClick r:id="rId2" tooltip="Artemis"/>
              </a:rPr>
              <a:t>Artemis</a:t>
            </a:r>
            <a:r>
              <a:rPr lang="sk-SK" sz="2800" dirty="0">
                <a:solidFill>
                  <a:schemeClr val="tx2"/>
                </a:solidFill>
              </a:rPr>
              <a:t>, </a:t>
            </a:r>
            <a:r>
              <a:rPr lang="sk-SK" sz="2800" dirty="0" err="1">
                <a:solidFill>
                  <a:schemeClr val="tx2"/>
                </a:solidFill>
                <a:hlinkClick r:id="rId3" tooltip="Ištar (stránka neexistuje)"/>
              </a:rPr>
              <a:t>Ištar</a:t>
            </a:r>
            <a:r>
              <a:rPr lang="sk-SK" sz="2800" dirty="0">
                <a:solidFill>
                  <a:schemeClr val="tx2"/>
                </a:solidFill>
              </a:rPr>
              <a:t>, </a:t>
            </a:r>
            <a:r>
              <a:rPr lang="sk-SK" sz="2800" dirty="0">
                <a:solidFill>
                  <a:schemeClr val="tx2"/>
                </a:solidFill>
                <a:hlinkClick r:id="rId4" tooltip="Lada (boh) (stránka neexistuje)"/>
              </a:rPr>
              <a:t>Lada</a:t>
            </a:r>
            <a:r>
              <a:rPr lang="sk-SK" sz="2800" dirty="0">
                <a:solidFill>
                  <a:schemeClr val="tx2"/>
                </a:solidFill>
              </a:rPr>
              <a:t>…). Symbolizuje ju noc, mágia, voda, zem, plodnosť, </a:t>
            </a:r>
            <a:r>
              <a:rPr lang="sk-SK" sz="2800" dirty="0" err="1">
                <a:solidFill>
                  <a:schemeClr val="tx2"/>
                </a:solidFill>
              </a:rPr>
              <a:t>pentagram</a:t>
            </a:r>
            <a:r>
              <a:rPr lang="sk-SK" sz="2800" dirty="0">
                <a:solidFill>
                  <a:schemeClr val="tx2"/>
                </a:solidFill>
              </a:rPr>
              <a:t>, kalich, zrkadlo. Má tri </a:t>
            </a:r>
            <a:r>
              <a:rPr lang="sk-SK" sz="2800" dirty="0" err="1">
                <a:solidFill>
                  <a:schemeClr val="tx2"/>
                </a:solidFill>
              </a:rPr>
              <a:t>archetypy</a:t>
            </a:r>
            <a:r>
              <a:rPr lang="sk-SK" sz="28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sk-SK" sz="2600" dirty="0">
                <a:solidFill>
                  <a:schemeClr val="tx2"/>
                </a:solidFill>
              </a:rPr>
              <a:t>Panna </a:t>
            </a:r>
            <a:r>
              <a:rPr lang="sk-SK" dirty="0">
                <a:solidFill>
                  <a:schemeClr val="tx2"/>
                </a:solidFill>
              </a:rPr>
              <a:t>(</a:t>
            </a:r>
            <a:r>
              <a:rPr lang="sk-SK" dirty="0">
                <a:solidFill>
                  <a:schemeClr val="tx2"/>
                </a:solidFill>
                <a:hlinkClick r:id="rId5" tooltip="Vesta"/>
              </a:rPr>
              <a:t>Vesta</a:t>
            </a:r>
            <a:r>
              <a:rPr lang="sk-SK" dirty="0">
                <a:solidFill>
                  <a:schemeClr val="tx2"/>
                </a:solidFill>
              </a:rPr>
              <a:t>, </a:t>
            </a:r>
            <a:r>
              <a:rPr lang="sk-SK" dirty="0">
                <a:solidFill>
                  <a:schemeClr val="tx2"/>
                </a:solidFill>
                <a:hlinkClick r:id="rId2" tooltip="Artemis"/>
              </a:rPr>
              <a:t>Artemis</a:t>
            </a:r>
            <a:r>
              <a:rPr lang="sk-SK" dirty="0">
                <a:solidFill>
                  <a:schemeClr val="tx2"/>
                </a:solidFill>
              </a:rPr>
              <a:t>,…),</a:t>
            </a:r>
          </a:p>
          <a:p>
            <a:pPr lvl="1"/>
            <a:r>
              <a:rPr lang="sk-SK" sz="2600" dirty="0">
                <a:solidFill>
                  <a:schemeClr val="tx2"/>
                </a:solidFill>
              </a:rPr>
              <a:t>Matka </a:t>
            </a:r>
            <a:r>
              <a:rPr lang="sk-SK" dirty="0">
                <a:solidFill>
                  <a:schemeClr val="tx2"/>
                </a:solidFill>
              </a:rPr>
              <a:t>(Rímska Veľká matka, </a:t>
            </a:r>
            <a:r>
              <a:rPr lang="sk-SK" dirty="0" err="1">
                <a:solidFill>
                  <a:schemeClr val="tx2"/>
                </a:solidFill>
                <a:hlinkClick r:id="rId6" tooltip="Gaia"/>
              </a:rPr>
              <a:t>Gaia</a:t>
            </a:r>
            <a:r>
              <a:rPr lang="sk-SK" dirty="0">
                <a:solidFill>
                  <a:schemeClr val="tx2"/>
                </a:solidFill>
              </a:rPr>
              <a:t>, indická </a:t>
            </a:r>
            <a:r>
              <a:rPr lang="sk-SK" dirty="0" err="1">
                <a:solidFill>
                  <a:schemeClr val="tx2"/>
                </a:solidFill>
                <a:hlinkClick r:id="rId7" tooltip="Šakti"/>
              </a:rPr>
              <a:t>Šakti</a:t>
            </a:r>
            <a:r>
              <a:rPr lang="sk-SK" dirty="0">
                <a:solidFill>
                  <a:schemeClr val="tx2"/>
                </a:solidFill>
              </a:rPr>
              <a:t>…),</a:t>
            </a:r>
          </a:p>
          <a:p>
            <a:pPr lvl="1"/>
            <a:r>
              <a:rPr lang="sk-SK" sz="2600" dirty="0">
                <a:solidFill>
                  <a:schemeClr val="tx2"/>
                </a:solidFill>
              </a:rPr>
              <a:t>Starena </a:t>
            </a:r>
            <a:r>
              <a:rPr lang="sk-SK" dirty="0">
                <a:solidFill>
                  <a:schemeClr val="tx2"/>
                </a:solidFill>
              </a:rPr>
              <a:t>(</a:t>
            </a:r>
            <a:r>
              <a:rPr lang="sk-SK" dirty="0" err="1">
                <a:solidFill>
                  <a:schemeClr val="tx2"/>
                </a:solidFill>
                <a:hlinkClick r:id="rId8" tooltip="Hekaté"/>
              </a:rPr>
              <a:t>Hekaté</a:t>
            </a:r>
            <a:r>
              <a:rPr lang="sk-SK" dirty="0">
                <a:solidFill>
                  <a:schemeClr val="tx2"/>
                </a:solidFill>
              </a:rPr>
              <a:t>, </a:t>
            </a:r>
            <a:r>
              <a:rPr lang="sk-SK" dirty="0" err="1">
                <a:solidFill>
                  <a:schemeClr val="tx2"/>
                </a:solidFill>
                <a:hlinkClick r:id="rId9" tooltip="Kálí"/>
              </a:rPr>
              <a:t>Kálí</a:t>
            </a:r>
            <a:r>
              <a:rPr lang="sk-SK" dirty="0">
                <a:solidFill>
                  <a:schemeClr val="tx2"/>
                </a:solidFill>
              </a:rPr>
              <a:t>,...).</a:t>
            </a:r>
          </a:p>
        </p:txBody>
      </p:sp>
      <p:pic>
        <p:nvPicPr>
          <p:cNvPr id="5122" name="Picture 2" descr="http://img10.deviantart.net/e3d4/i/2009/253/e/2/autumn_fantasy____by_moonchild_ljilj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92" y="151002"/>
            <a:ext cx="5026988" cy="65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 Slovensku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Sa k náboženstvu starých Slovanov hlási niekoľko </a:t>
            </a:r>
            <a:r>
              <a:rPr lang="sk-SK" sz="2800" b="1" dirty="0" smtClean="0"/>
              <a:t>občín</a:t>
            </a:r>
            <a:r>
              <a:rPr lang="sk-SK" sz="2800" dirty="0" smtClean="0"/>
              <a:t>, bez zastrešenia nejakým spoločným centrálnym orgánom.</a:t>
            </a:r>
          </a:p>
          <a:p>
            <a:r>
              <a:rPr lang="sk-SK" sz="2800" dirty="0" smtClean="0"/>
              <a:t>Sú to najme skupiny:</a:t>
            </a:r>
          </a:p>
          <a:p>
            <a:pPr lvl="1"/>
            <a:r>
              <a:rPr lang="sk-SK" sz="2600" dirty="0" err="1" smtClean="0"/>
              <a:t>Dažbogovi</a:t>
            </a:r>
            <a:r>
              <a:rPr lang="sk-SK" sz="2600" dirty="0" smtClean="0"/>
              <a:t> vnuci</a:t>
            </a:r>
          </a:p>
          <a:p>
            <a:pPr lvl="1"/>
            <a:r>
              <a:rPr lang="sk-SK" sz="2600" dirty="0" smtClean="0"/>
              <a:t>Perúnov kruh</a:t>
            </a:r>
          </a:p>
          <a:p>
            <a:pPr lvl="1"/>
            <a:r>
              <a:rPr lang="sk-SK" sz="2600" dirty="0" smtClean="0"/>
              <a:t>Pagan</a:t>
            </a:r>
            <a:endParaRPr lang="sk-SK" sz="2600" dirty="0"/>
          </a:p>
        </p:txBody>
      </p:sp>
      <p:pic>
        <p:nvPicPr>
          <p:cNvPr id="6146" name="Picture 2" descr="http://2.bp.blogspot.com/-J51jP-QMeJE/UBJCnc3FrlI/AAAAAAAACZg/KW59IKVkUko/s1600/ar+-+Peryn+-+Rusko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27" y="2513976"/>
            <a:ext cx="5824393" cy="400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6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Satanizmus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620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Pruhované</Template>
  <TotalTime>506</TotalTime>
  <Words>522</Words>
  <Application>Microsoft Office PowerPoint</Application>
  <PresentationFormat>Širokouhlá</PresentationFormat>
  <Paragraphs>81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5" baseType="lpstr">
      <vt:lpstr>Corbel</vt:lpstr>
      <vt:lpstr>Wingdings</vt:lpstr>
      <vt:lpstr>Pruhované</vt:lpstr>
      <vt:lpstr>Svetonázory  vychádzajúce z kresťanstva</vt:lpstr>
      <vt:lpstr>Svetonázory  vychádzajúce z kresťanstva</vt:lpstr>
      <vt:lpstr>Novopohanstvo</vt:lpstr>
      <vt:lpstr>Novopohanstvo</vt:lpstr>
      <vt:lpstr>Novopohanstvo</vt:lpstr>
      <vt:lpstr>Wicca</vt:lpstr>
      <vt:lpstr>Wicca</vt:lpstr>
      <vt:lpstr>Na Slovensku</vt:lpstr>
      <vt:lpstr>Satanizmus</vt:lpstr>
      <vt:lpstr>Satanizmus</vt:lpstr>
      <vt:lpstr>Satanizmus</vt:lpstr>
      <vt:lpstr>Satanizmus</vt:lpstr>
      <vt:lpstr>Satanizmus</vt:lpstr>
      <vt:lpstr>Satanizmus</vt:lpstr>
      <vt:lpstr>Satanizmus</vt:lpstr>
      <vt:lpstr>Satanizmus</vt:lpstr>
      <vt:lpstr>New Age</vt:lpstr>
      <vt:lpstr>New Age</vt:lpstr>
      <vt:lpstr>New Age</vt:lpstr>
      <vt:lpstr>New Age</vt:lpstr>
      <vt:lpstr>Svetonázory  vychádzajúce z kresťanstva</vt:lpstr>
      <vt:lpstr>Video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Izák a Rebeka</dc:title>
  <dc:creator>Stanislav Grega</dc:creator>
  <cp:lastModifiedBy>Stanislav Grega</cp:lastModifiedBy>
  <cp:revision>104</cp:revision>
  <dcterms:created xsi:type="dcterms:W3CDTF">2016-01-14T08:48:19Z</dcterms:created>
  <dcterms:modified xsi:type="dcterms:W3CDTF">2016-02-25T10:12:08Z</dcterms:modified>
</cp:coreProperties>
</file>