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414" y="96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02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sk-SK" smtClean="0"/>
              <a:t>24.01.2019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sk-SK" smtClean="0"/>
              <a:t>24.01.2019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8B4900-2DDD-4826-A304-67CF48D58B4B}" type="slidenum">
              <a:rPr kumimoji="0" lang="cs-CZ" altLang="sk-SK"/>
              <a:pPr>
                <a:spcBef>
                  <a:spcPct val="0"/>
                </a:spcBef>
              </a:pPr>
              <a:t>3</a:t>
            </a:fld>
            <a:endParaRPr kumimoji="0" lang="cs-CZ" altLang="sk-SK"/>
          </a:p>
        </p:txBody>
      </p:sp>
      <p:sp>
        <p:nvSpPr>
          <p:cNvPr id="1024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2488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EB754C-9C55-459A-AB5F-02E6D2C7D531}" type="slidenum">
              <a:rPr kumimoji="0" lang="cs-CZ" altLang="sk-SK"/>
              <a:pPr>
                <a:spcBef>
                  <a:spcPct val="0"/>
                </a:spcBef>
              </a:pPr>
              <a:t>4</a:t>
            </a:fld>
            <a:endParaRPr kumimoji="0" lang="cs-CZ" altLang="sk-SK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54284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41F52-2BE2-4D10-92C7-91AFE16F9506}" type="slidenum">
              <a:rPr kumimoji="0" lang="cs-CZ" altLang="sk-SK"/>
              <a:pPr>
                <a:spcBef>
                  <a:spcPct val="0"/>
                </a:spcBef>
              </a:pPr>
              <a:t>5</a:t>
            </a:fld>
            <a:endParaRPr kumimoji="0" lang="cs-CZ" altLang="sk-SK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967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C9BB9-E75A-4A5E-9DE4-D4B2B861EDEC}" type="slidenum">
              <a:rPr kumimoji="0" lang="cs-CZ" altLang="sk-SK"/>
              <a:pPr>
                <a:spcBef>
                  <a:spcPct val="0"/>
                </a:spcBef>
              </a:pPr>
              <a:t>6</a:t>
            </a:fld>
            <a:endParaRPr kumimoji="0" lang="cs-CZ" altLang="sk-SK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42046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8FAED3-461A-4494-9C97-68605CC42EAE}" type="slidenum">
              <a:rPr kumimoji="0" lang="cs-CZ" altLang="sk-SK"/>
              <a:pPr>
                <a:spcBef>
                  <a:spcPct val="0"/>
                </a:spcBef>
              </a:pPr>
              <a:t>7</a:t>
            </a:fld>
            <a:endParaRPr kumimoji="0" lang="cs-CZ" altLang="sk-SK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9733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9B30AC-8271-4109-8E84-F4768D6A3583}" type="slidenum">
              <a:rPr kumimoji="0" lang="cs-CZ" altLang="sk-SK"/>
              <a:pPr>
                <a:spcBef>
                  <a:spcPct val="0"/>
                </a:spcBef>
              </a:pPr>
              <a:t>8</a:t>
            </a:fld>
            <a:endParaRPr kumimoji="0" lang="cs-CZ" altLang="sk-S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616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8" name="Obdĺžnik s jedným zaobleným roho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Round Single Corner Obdĺžnik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obrázka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24.01.2019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765" y="914400"/>
            <a:ext cx="4537248" cy="251460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000" b="0" i="0" dirty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Poriadok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765" y="3429000"/>
            <a:ext cx="4537247" cy="2514599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8000" b="0" i="0" dirty="0">
                <a:solidFill>
                  <a:srgbClr val="488E4A">
                    <a:lumMod val="20000"/>
                  </a:srgbClr>
                </a:solidFill>
              </a:rPr>
              <a:t>Služieb Božích</a:t>
            </a:r>
          </a:p>
        </p:txBody>
      </p:sp>
      <p:pic>
        <p:nvPicPr>
          <p:cNvPr id="5" name="Picture 2" descr="https://i.ytimg.com/vi/EwmGI0_ioQc/maxresdefault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821" r="16625" b="3680"/>
          <a:stretch/>
        </p:blipFill>
        <p:spPr bwMode="auto">
          <a:xfrm>
            <a:off x="5180013" y="332656"/>
            <a:ext cx="6781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3194649"/>
          </a:xfrm>
        </p:spPr>
        <p:txBody>
          <a:bodyPr>
            <a:normAutofit/>
          </a:bodyPr>
          <a:lstStyle/>
          <a:p>
            <a:r>
              <a:rPr lang="sk-SK" sz="9600" dirty="0"/>
              <a:t>Služby Božie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7872936" y="3645024"/>
            <a:ext cx="3782586" cy="2298576"/>
          </a:xfrm>
        </p:spPr>
        <p:txBody>
          <a:bodyPr>
            <a:noAutofit/>
          </a:bodyPr>
          <a:lstStyle/>
          <a:p>
            <a:r>
              <a:rPr lang="sk-SK" sz="3800" dirty="0"/>
              <a:t>sú stretávaním sa pri Božom slove, sviatostiach, modlitbách...</a:t>
            </a: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0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2006_1006sáranarodeniny300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D5B40"/>
              </a:clrFrom>
              <a:clrTo>
                <a:srgbClr val="7D5B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0" y="563562"/>
            <a:ext cx="7769106" cy="582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05780" y="404664"/>
            <a:ext cx="9601200" cy="1347936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4800" dirty="0"/>
              <a:t>Čo sú to</a:t>
            </a:r>
            <a:r>
              <a:rPr lang="sk-SK" altLang="sk-SK" sz="8900" dirty="0"/>
              <a:t> </a:t>
            </a:r>
            <a:r>
              <a:rPr lang="sk-SK" altLang="sk-SK" sz="4800" dirty="0"/>
              <a:t>boho</a:t>
            </a:r>
            <a:r>
              <a:rPr lang="sk-SK" altLang="sk-SK" sz="4800" dirty="0">
                <a:solidFill>
                  <a:schemeClr val="bg1"/>
                </a:solidFill>
              </a:rPr>
              <a:t>služby?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5780" y="2086222"/>
            <a:ext cx="3492888" cy="3989957"/>
          </a:xfrm>
          <a:solidFill>
            <a:schemeClr val="bg1">
              <a:alpha val="41960"/>
            </a:schemeClr>
          </a:solidFill>
        </p:spPr>
        <p:txBody>
          <a:bodyPr/>
          <a:lstStyle/>
          <a:p>
            <a:pPr eaLnBrk="1" hangingPunct="1"/>
            <a:r>
              <a:rPr lang="sk-SK" altLang="sk-SK" i="1" dirty="0">
                <a:solidFill>
                  <a:schemeClr val="tx2"/>
                </a:solidFill>
              </a:rPr>
              <a:t>„Boh“ </a:t>
            </a:r>
            <a:r>
              <a:rPr lang="sk-SK" altLang="sk-SK" dirty="0">
                <a:solidFill>
                  <a:schemeClr val="tx2"/>
                </a:solidFill>
              </a:rPr>
              <a:t>a</a:t>
            </a:r>
            <a:r>
              <a:rPr lang="sk-SK" altLang="sk-SK" i="1" dirty="0">
                <a:solidFill>
                  <a:schemeClr val="tx2"/>
                </a:solidFill>
              </a:rPr>
              <a:t> „služba“</a:t>
            </a:r>
          </a:p>
          <a:p>
            <a:pPr eaLnBrk="1" hangingPunct="1"/>
            <a:r>
              <a:rPr lang="sk-SK" altLang="sk-SK" dirty="0">
                <a:solidFill>
                  <a:schemeClr val="tx2"/>
                </a:solidFill>
              </a:rPr>
              <a:t>Slovom a darmi milosti</a:t>
            </a:r>
          </a:p>
        </p:txBody>
      </p:sp>
    </p:spTree>
    <p:extLst>
      <p:ext uri="{BB962C8B-B14F-4D97-AF65-F5344CB8AC3E}">
        <p14:creationId xmlns:p14="http://schemas.microsoft.com/office/powerpoint/2010/main" val="32497473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IMG_0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718569"/>
            <a:ext cx="4356011" cy="58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61764" y="563562"/>
            <a:ext cx="9601200" cy="921222"/>
          </a:xfrm>
        </p:spPr>
        <p:txBody>
          <a:bodyPr/>
          <a:lstStyle/>
          <a:p>
            <a:pPr eaLnBrk="1" hangingPunct="1"/>
            <a:r>
              <a:rPr lang="sk-SK" altLang="sk-SK" dirty="0"/>
              <a:t>Čo je najdôležitejšie na SB?</a:t>
            </a:r>
          </a:p>
        </p:txBody>
      </p:sp>
      <p:pic>
        <p:nvPicPr>
          <p:cNvPr id="8200" name="Picture 8" descr="HPIM02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825192"/>
            <a:ext cx="4932363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6950" r="16811" b="13251"/>
          <a:stretch>
            <a:fillRect/>
          </a:stretch>
        </p:blipFill>
        <p:spPr bwMode="auto">
          <a:xfrm>
            <a:off x="6472238" y="-33453"/>
            <a:ext cx="439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5780" y="1828242"/>
            <a:ext cx="5616624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b="1" dirty="0">
                <a:solidFill>
                  <a:schemeClr val="bg1"/>
                </a:solidFill>
              </a:rPr>
              <a:t>Kázeň (zvesť) slova Božieho</a:t>
            </a:r>
          </a:p>
          <a:p>
            <a:pPr eaLnBrk="1" hangingPunct="1"/>
            <a:r>
              <a:rPr lang="sk-SK" altLang="sk-SK" b="1" dirty="0">
                <a:solidFill>
                  <a:schemeClr val="bg1"/>
                </a:solidFill>
              </a:rPr>
              <a:t>Sviatosti – Krst svätý a Večera Pánova</a:t>
            </a:r>
          </a:p>
        </p:txBody>
      </p:sp>
      <p:pic>
        <p:nvPicPr>
          <p:cNvPr id="9" name="Picture 7" descr="2006_1006sáranarodeniny3005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12545" r="7220"/>
          <a:stretch/>
        </p:blipFill>
        <p:spPr bwMode="auto">
          <a:xfrm>
            <a:off x="7750596" y="3933056"/>
            <a:ext cx="1440160" cy="18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1013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8013" y="914400"/>
            <a:ext cx="4190999" cy="1146448"/>
          </a:xfrm>
        </p:spPr>
        <p:txBody>
          <a:bodyPr/>
          <a:lstStyle/>
          <a:p>
            <a:pPr eaLnBrk="1" hangingPunct="1"/>
            <a:r>
              <a:rPr lang="sk-SK" altLang="sk-SK" dirty="0"/>
              <a:t>Poriadok SB</a:t>
            </a:r>
            <a:r>
              <a:rPr lang="sk-SK" altLang="sk-SK" sz="1200" dirty="0"/>
              <a:t> </a:t>
            </a:r>
            <a:r>
              <a:rPr lang="sk-SK" altLang="sk-SK" sz="2000" dirty="0" err="1"/>
              <a:t>SB</a:t>
            </a:r>
            <a:r>
              <a:rPr lang="sk-SK" altLang="sk-SK" sz="2000" dirty="0"/>
              <a:t> bez VP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7799" y="2060848"/>
            <a:ext cx="4201213" cy="388275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Oslovenie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Predspev – Introit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/>
              <a:t>Konfiteor</a:t>
            </a:r>
            <a:r>
              <a:rPr lang="sk-SK" altLang="sk-SK" sz="2000" dirty="0"/>
              <a:t> ak nenasleduje </a:t>
            </a:r>
            <a:r>
              <a:rPr lang="sk-SK" altLang="sk-SK" sz="2000" dirty="0" err="1"/>
              <a:t>kyrie</a:t>
            </a:r>
            <a:endParaRPr lang="sk-SK" altLang="sk-SK" sz="2000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Prvá pieseň – </a:t>
            </a:r>
            <a:r>
              <a:rPr lang="sk-SK" altLang="sk-SK" dirty="0" err="1"/>
              <a:t>Kyrie</a:t>
            </a:r>
            <a:endParaRPr lang="sk-SK" altLang="sk-SK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Sláva – Glória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Pozdrav – </a:t>
            </a:r>
            <a:r>
              <a:rPr lang="sk-SK" altLang="sk-SK" dirty="0" err="1"/>
              <a:t>Salutácia</a:t>
            </a:r>
            <a:endParaRPr lang="sk-SK" altLang="sk-SK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/>
              <a:t>Kolekta</a:t>
            </a:r>
            <a:r>
              <a:rPr lang="sk-SK" altLang="sk-SK" dirty="0"/>
              <a:t> – Spievaná modlitba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Biblický text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Druhá pieseň - </a:t>
            </a:r>
            <a:r>
              <a:rPr lang="sk-SK" altLang="sk-SK" dirty="0" err="1"/>
              <a:t>Graduál</a:t>
            </a:r>
            <a:endParaRPr lang="sk-SK" altLang="sk-SK" dirty="0"/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44819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7883151" y="234351"/>
            <a:ext cx="3773863" cy="1754489"/>
          </a:xfrm>
        </p:spPr>
        <p:txBody>
          <a:bodyPr/>
          <a:lstStyle/>
          <a:p>
            <a:pPr eaLnBrk="1" hangingPunct="1"/>
            <a:r>
              <a:rPr lang="sk-SK" altLang="sk-SK" dirty="0"/>
              <a:t>Poriadok SB</a:t>
            </a:r>
            <a:r>
              <a:rPr lang="sk-SK" altLang="sk-SK" sz="1200" dirty="0"/>
              <a:t> </a:t>
            </a:r>
            <a:br>
              <a:rPr lang="sk-SK" altLang="sk-SK" sz="1200" dirty="0"/>
            </a:br>
            <a:r>
              <a:rPr lang="sk-SK" altLang="sk-SK" sz="2000" dirty="0" err="1"/>
              <a:t>SB</a:t>
            </a:r>
            <a:r>
              <a:rPr lang="sk-SK" altLang="sk-SK" sz="2000" dirty="0"/>
              <a:t> bez VP</a:t>
            </a:r>
            <a:endParaRPr lang="cs-CZ" altLang="sk-SK" sz="20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72936" y="2276872"/>
            <a:ext cx="3782586" cy="36667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/>
              <a:t>Evanjelium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/>
              <a:t>Vyznanie viery </a:t>
            </a:r>
            <a:r>
              <a:rPr lang="sk-SK" altLang="sk-SK" sz="2000" dirty="0"/>
              <a:t>ak tretia pieseň nie je Krédo</a:t>
            </a:r>
            <a:r>
              <a:rPr lang="sk-SK" altLang="sk-SK" dirty="0"/>
              <a:t> 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/>
              <a:t>Tretia pieseň – Krédo</a:t>
            </a:r>
          </a:p>
          <a:p>
            <a:pPr marL="457200" indent="-457200">
              <a:buFont typeface="Wingdings" panose="05000000000000000000" pitchFamily="2" charset="2"/>
              <a:buAutoNum type="arabicPeriod" startAt="10"/>
            </a:pPr>
            <a:r>
              <a:rPr lang="sk-SK" altLang="sk-SK" dirty="0"/>
              <a:t>Kázeň slova Božieho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/>
              <a:t>Modlitba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/>
              <a:t>Oznamy</a:t>
            </a:r>
          </a:p>
          <a:p>
            <a:pPr marL="838200" lvl="1" indent="-381000">
              <a:buFont typeface="Wingdings" panose="05000000000000000000" pitchFamily="2" charset="2"/>
              <a:buAutoNum type="arabicPeriod"/>
            </a:pPr>
            <a:r>
              <a:rPr lang="sk-SK" altLang="sk-SK" dirty="0"/>
              <a:t>Apoštolské požehnanie </a:t>
            </a: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569"/>
          <a:stretch>
            <a:fillRect/>
          </a:stretch>
        </p:blipFill>
        <p:spPr>
          <a:xfrm>
            <a:off x="457198" y="465283"/>
            <a:ext cx="6780215" cy="5249717"/>
          </a:xfrm>
        </p:spPr>
      </p:pic>
    </p:spTree>
    <p:extLst>
      <p:ext uri="{BB962C8B-B14F-4D97-AF65-F5344CB8AC3E}">
        <p14:creationId xmlns:p14="http://schemas.microsoft.com/office/powerpoint/2010/main" val="149818158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8013" y="914400"/>
            <a:ext cx="4190999" cy="1362472"/>
          </a:xfrm>
        </p:spPr>
        <p:txBody>
          <a:bodyPr/>
          <a:lstStyle/>
          <a:p>
            <a:pPr eaLnBrk="1" hangingPunct="1"/>
            <a:r>
              <a:rPr lang="sk-SK" altLang="sk-SK" dirty="0"/>
              <a:t>Poriadok SB</a:t>
            </a:r>
            <a:r>
              <a:rPr lang="sk-SK" altLang="sk-SK" sz="1200" dirty="0"/>
              <a:t> </a:t>
            </a:r>
            <a:r>
              <a:rPr lang="sk-SK" altLang="sk-SK" sz="2000" dirty="0" err="1"/>
              <a:t>SB</a:t>
            </a:r>
            <a:r>
              <a:rPr lang="sk-SK" altLang="sk-SK" sz="2000" dirty="0"/>
              <a:t> bez VP</a:t>
            </a:r>
            <a:endParaRPr lang="cs-CZ" altLang="sk-SK" sz="20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7799" y="2420888"/>
            <a:ext cx="4201213" cy="35227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/>
              <a:t>Časť piesne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/>
              <a:t>Antifóna 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err="1"/>
              <a:t>Kolekta</a:t>
            </a:r>
            <a:r>
              <a:rPr lang="sk-SK" altLang="sk-SK" dirty="0"/>
              <a:t> – záverečná modlitba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 err="1"/>
              <a:t>Áronovské</a:t>
            </a:r>
            <a:r>
              <a:rPr lang="sk-SK" altLang="sk-SK" dirty="0"/>
              <a:t> požehnanie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/>
              <a:t>Dospievanie piesne</a:t>
            </a:r>
          </a:p>
          <a:p>
            <a:pPr marL="457200" indent="-457200">
              <a:buFont typeface="Wingdings" panose="05000000000000000000" pitchFamily="2" charset="2"/>
              <a:buAutoNum type="arabicPeriod" startAt="14"/>
            </a:pPr>
            <a:r>
              <a:rPr lang="sk-SK" altLang="sk-SK" dirty="0"/>
              <a:t>Ukončenie s podaním rúk</a:t>
            </a: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10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87583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2006_1006sáranarodeniny30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567589"/>
            <a:ext cx="4191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Poriadok VP</a:t>
            </a:r>
            <a:endParaRPr lang="cs-CZ" altLang="sk-SK" sz="200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16881" y="2492896"/>
            <a:ext cx="4306888" cy="2870200"/>
          </a:xfrm>
          <a:solidFill>
            <a:schemeClr val="bg1">
              <a:alpha val="36862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/>
              <a:t>Prefácia</a:t>
            </a:r>
            <a:r>
              <a:rPr lang="sk-SK" altLang="sk-SK" dirty="0"/>
              <a:t> - Hore srdcia naše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Eucharistická modlitba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/>
              <a:t>Sanctus</a:t>
            </a:r>
            <a:r>
              <a:rPr lang="sk-SK" altLang="sk-SK" dirty="0"/>
              <a:t> – Svätý, svätý, svätý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Otče náš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/>
              <a:t>Slová ustanovenia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sk-SK" altLang="sk-SK" dirty="0" err="1"/>
              <a:t>Agnus</a:t>
            </a:r>
            <a:r>
              <a:rPr lang="sk-SK" altLang="sk-SK" dirty="0"/>
              <a:t> </a:t>
            </a:r>
            <a:r>
              <a:rPr lang="sk-SK" altLang="sk-SK" dirty="0" err="1"/>
              <a:t>Dei</a:t>
            </a:r>
            <a:r>
              <a:rPr lang="sk-SK" altLang="sk-SK" dirty="0"/>
              <a:t> – Baránok Boží</a:t>
            </a:r>
          </a:p>
        </p:txBody>
      </p:sp>
    </p:spTree>
    <p:extLst>
      <p:ext uri="{BB962C8B-B14F-4D97-AF65-F5344CB8AC3E}">
        <p14:creationId xmlns:p14="http://schemas.microsoft.com/office/powerpoint/2010/main" val="2964812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0538DA-6480-4DE7-ACC1-AD3FD43B3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témou života v súlade s prírodou (širokouhlý formát)</Template>
  <TotalTime>0</TotalTime>
  <Words>157</Words>
  <Application>Microsoft Office PowerPoint</Application>
  <PresentationFormat>Vlastná</PresentationFormat>
  <Paragraphs>48</Paragraphs>
  <Slides>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Cambria</vt:lpstr>
      <vt:lpstr>Times New Roman</vt:lpstr>
      <vt:lpstr>Wingdings</vt:lpstr>
      <vt:lpstr>EcoLiving_16x9</vt:lpstr>
      <vt:lpstr>Poriadok</vt:lpstr>
      <vt:lpstr>Služby Božie</vt:lpstr>
      <vt:lpstr>Čo sú to bohoslužby?</vt:lpstr>
      <vt:lpstr>Čo je najdôležitejšie na SB?</vt:lpstr>
      <vt:lpstr>Poriadok SB SB bez VP</vt:lpstr>
      <vt:lpstr>Poriadok SB  SB bez VP</vt:lpstr>
      <vt:lpstr>Poriadok SB SB bez VP</vt:lpstr>
      <vt:lpstr>Poriadok VP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2015-11-26T09:54:47Z</dcterms:created>
  <dcterms:modified xsi:type="dcterms:W3CDTF">2019-01-24T07:22:57Z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