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1ED4-EABB-4F4B-BABB-41A02EEDA896}" type="datetimeFigureOut">
              <a:rPr lang="sk-SK" smtClean="0"/>
              <a:t>08.12.2016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F8D-297B-43B2-964C-73A8B4F6A4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2011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1ED4-EABB-4F4B-BABB-41A02EEDA896}" type="datetimeFigureOut">
              <a:rPr lang="sk-SK" smtClean="0"/>
              <a:t>08.12.2016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F8D-297B-43B2-964C-73A8B4F6A4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4717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1ED4-EABB-4F4B-BABB-41A02EEDA896}" type="datetimeFigureOut">
              <a:rPr lang="sk-SK" smtClean="0"/>
              <a:t>08.12.2016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F8D-297B-43B2-964C-73A8B4F6A4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5489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1ED4-EABB-4F4B-BABB-41A02EEDA896}" type="datetimeFigureOut">
              <a:rPr lang="sk-SK" smtClean="0"/>
              <a:t>08.12.2016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F8D-297B-43B2-964C-73A8B4F6A437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4010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1ED4-EABB-4F4B-BABB-41A02EEDA896}" type="datetimeFigureOut">
              <a:rPr lang="sk-SK" smtClean="0"/>
              <a:t>08.12.2016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F8D-297B-43B2-964C-73A8B4F6A4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8575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1ED4-EABB-4F4B-BABB-41A02EEDA896}" type="datetimeFigureOut">
              <a:rPr lang="sk-SK" smtClean="0"/>
              <a:t>08.12.2016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F8D-297B-43B2-964C-73A8B4F6A4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1224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1ED4-EABB-4F4B-BABB-41A02EEDA896}" type="datetimeFigureOut">
              <a:rPr lang="sk-SK" smtClean="0"/>
              <a:t>08.12.2016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F8D-297B-43B2-964C-73A8B4F6A4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843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1ED4-EABB-4F4B-BABB-41A02EEDA896}" type="datetimeFigureOut">
              <a:rPr lang="sk-SK" smtClean="0"/>
              <a:t>08.12.2016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F8D-297B-43B2-964C-73A8B4F6A4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2275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1ED4-EABB-4F4B-BABB-41A02EEDA896}" type="datetimeFigureOut">
              <a:rPr lang="sk-SK" smtClean="0"/>
              <a:t>08.12.2016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F8D-297B-43B2-964C-73A8B4F6A4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591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1ED4-EABB-4F4B-BABB-41A02EEDA896}" type="datetimeFigureOut">
              <a:rPr lang="sk-SK" smtClean="0"/>
              <a:t>08.12.2016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F8D-297B-43B2-964C-73A8B4F6A4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870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1ED4-EABB-4F4B-BABB-41A02EEDA896}" type="datetimeFigureOut">
              <a:rPr lang="sk-SK" smtClean="0"/>
              <a:t>08.12.2016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F8D-297B-43B2-964C-73A8B4F6A4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8478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1ED4-EABB-4F4B-BABB-41A02EEDA896}" type="datetimeFigureOut">
              <a:rPr lang="sk-SK" smtClean="0"/>
              <a:t>08.12.2016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F8D-297B-43B2-964C-73A8B4F6A4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169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1ED4-EABB-4F4B-BABB-41A02EEDA896}" type="datetimeFigureOut">
              <a:rPr lang="sk-SK" smtClean="0"/>
              <a:t>08.12.2016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F8D-297B-43B2-964C-73A8B4F6A4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700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1ED4-EABB-4F4B-BABB-41A02EEDA896}" type="datetimeFigureOut">
              <a:rPr lang="sk-SK" smtClean="0"/>
              <a:t>08.12.2016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F8D-297B-43B2-964C-73A8B4F6A4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444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1ED4-EABB-4F4B-BABB-41A02EEDA896}" type="datetimeFigureOut">
              <a:rPr lang="sk-SK" smtClean="0"/>
              <a:t>08.12.2016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F8D-297B-43B2-964C-73A8B4F6A4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084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1ED4-EABB-4F4B-BABB-41A02EEDA896}" type="datetimeFigureOut">
              <a:rPr lang="sk-SK" smtClean="0"/>
              <a:t>08.12.2016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F8D-297B-43B2-964C-73A8B4F6A4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186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1ED4-EABB-4F4B-BABB-41A02EEDA896}" type="datetimeFigureOut">
              <a:rPr lang="sk-SK" smtClean="0"/>
              <a:t>08.12.2016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F8D-297B-43B2-964C-73A8B4F6A4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901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A1ED4-EABB-4F4B-BABB-41A02EEDA896}" type="datetimeFigureOut">
              <a:rPr lang="sk-SK" smtClean="0"/>
              <a:t>08.12.2016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83F8D-297B-43B2-964C-73A8B4F6A4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4247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7200" dirty="0"/>
              <a:t>Králi </a:t>
            </a:r>
            <a:r>
              <a:rPr lang="sk-SK" sz="7200" dirty="0" err="1"/>
              <a:t>izraela</a:t>
            </a:r>
            <a:endParaRPr lang="sk-SK" sz="72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340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1247" y="114650"/>
            <a:ext cx="10353761" cy="1326321"/>
          </a:xfrm>
        </p:spPr>
        <p:txBody>
          <a:bodyPr/>
          <a:lstStyle/>
          <a:p>
            <a:r>
              <a:rPr lang="sk-SK" dirty="0"/>
              <a:t>Časová os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51002" y="1107347"/>
            <a:ext cx="11694253" cy="5519955"/>
          </a:xfrm>
        </p:spPr>
        <p:txBody>
          <a:bodyPr numCol="3">
            <a:noAutofit/>
          </a:bodyPr>
          <a:lstStyle/>
          <a:p>
            <a:r>
              <a:rPr lang="sk-SK" sz="2400" dirty="0">
                <a:effectLst/>
                <a:latin typeface="Arial CE" panose="020B0604020202020204" pitchFamily="34" charset="-18"/>
              </a:rPr>
              <a:t>Józua dobýva </a:t>
            </a:r>
            <a:r>
              <a:rPr lang="sk-SK" sz="2400" dirty="0" err="1" smtClean="0">
                <a:effectLst/>
                <a:latin typeface="Arial CE" panose="020B0604020202020204" pitchFamily="34" charset="-18"/>
              </a:rPr>
              <a:t>Kanaán</a:t>
            </a:r>
            <a:endParaRPr lang="sk-SK" sz="2400" dirty="0">
              <a:effectLst/>
              <a:latin typeface="Arial CE" panose="020B0604020202020204" pitchFamily="34" charset="-18"/>
            </a:endParaRPr>
          </a:p>
          <a:p>
            <a:pPr lvl="1"/>
            <a:r>
              <a:rPr lang="sk-SK" sz="2000" dirty="0">
                <a:effectLst/>
                <a:latin typeface="Arial CE" panose="020B0604020202020204" pitchFamily="34" charset="-18"/>
              </a:rPr>
              <a:t>1230 – 1200 pred  Kr.</a:t>
            </a:r>
          </a:p>
          <a:p>
            <a:r>
              <a:rPr lang="sk-SK" sz="2400" dirty="0">
                <a:effectLst/>
                <a:latin typeface="Arial CE" panose="020B0604020202020204" pitchFamily="34" charset="-18"/>
              </a:rPr>
              <a:t>Doba </a:t>
            </a:r>
            <a:r>
              <a:rPr lang="sk-SK" sz="2400" dirty="0" smtClean="0">
                <a:effectLst/>
                <a:latin typeface="Arial CE" panose="020B0604020202020204" pitchFamily="34" charset="-18"/>
              </a:rPr>
              <a:t>sudcov</a:t>
            </a:r>
            <a:endParaRPr lang="sk-SK" sz="2400" dirty="0">
              <a:effectLst/>
              <a:latin typeface="Arial CE" panose="020B0604020202020204" pitchFamily="34" charset="-18"/>
            </a:endParaRPr>
          </a:p>
          <a:p>
            <a:pPr lvl="1"/>
            <a:r>
              <a:rPr lang="sk-SK" sz="2000" dirty="0">
                <a:effectLst/>
                <a:latin typeface="Arial CE" panose="020B0604020202020204" pitchFamily="34" charset="-18"/>
              </a:rPr>
              <a:t>1200 – 1020 pred  Kr.</a:t>
            </a:r>
          </a:p>
          <a:p>
            <a:r>
              <a:rPr lang="sk-SK" sz="2400" dirty="0">
                <a:effectLst/>
                <a:latin typeface="Arial CE" panose="020B0604020202020204" pitchFamily="34" charset="-18"/>
              </a:rPr>
              <a:t>Samuel</a:t>
            </a:r>
          </a:p>
          <a:p>
            <a:pPr lvl="1"/>
            <a:r>
              <a:rPr lang="sk-SK" sz="2000" dirty="0">
                <a:effectLst/>
                <a:latin typeface="Arial CE" panose="020B0604020202020204" pitchFamily="34" charset="-18"/>
              </a:rPr>
              <a:t>asi 1050 – 1020 pred  Kr.</a:t>
            </a:r>
          </a:p>
          <a:p>
            <a:r>
              <a:rPr lang="sk-SK" sz="2400" dirty="0">
                <a:effectLst/>
                <a:latin typeface="Arial CE" panose="020B0604020202020204" pitchFamily="34" charset="-18"/>
              </a:rPr>
              <a:t>Založenie kráľovstva asi 1020 pred </a:t>
            </a:r>
            <a:r>
              <a:rPr lang="sk-SK" sz="2400" dirty="0" smtClean="0">
                <a:effectLst/>
                <a:latin typeface="Arial CE" panose="020B0604020202020204" pitchFamily="34" charset="-18"/>
              </a:rPr>
              <a:t>Kr</a:t>
            </a:r>
            <a:r>
              <a:rPr lang="sk-SK" sz="2400" dirty="0">
                <a:effectLst/>
                <a:latin typeface="Arial CE" panose="020B0604020202020204" pitchFamily="34" charset="-18"/>
              </a:rPr>
              <a:t>. </a:t>
            </a:r>
            <a:r>
              <a:rPr lang="sk-SK" sz="2400" dirty="0" err="1">
                <a:effectLst/>
                <a:latin typeface="Arial CE" panose="020B0604020202020204" pitchFamily="34" charset="-18"/>
              </a:rPr>
              <a:t>Saul</a:t>
            </a:r>
            <a:endParaRPr lang="sk-SK" sz="2400" dirty="0">
              <a:effectLst/>
              <a:latin typeface="Arial CE" panose="020B0604020202020204" pitchFamily="34" charset="-18"/>
            </a:endParaRPr>
          </a:p>
          <a:p>
            <a:pPr lvl="1"/>
            <a:r>
              <a:rPr lang="sk-SK" sz="2000" dirty="0">
                <a:effectLst/>
                <a:latin typeface="Arial CE" panose="020B0604020202020204" pitchFamily="34" charset="-18"/>
              </a:rPr>
              <a:t>1020 – 1000 pred  Kr.</a:t>
            </a:r>
          </a:p>
          <a:p>
            <a:r>
              <a:rPr lang="sk-SK" sz="2400" dirty="0">
                <a:effectLst/>
                <a:latin typeface="Arial CE" panose="020B0604020202020204" pitchFamily="34" charset="-18"/>
              </a:rPr>
              <a:t>Dávid</a:t>
            </a:r>
          </a:p>
          <a:p>
            <a:pPr lvl="1"/>
            <a:r>
              <a:rPr lang="sk-SK" sz="2000" dirty="0">
                <a:effectLst/>
                <a:latin typeface="Arial CE" panose="020B0604020202020204" pitchFamily="34" charset="-18"/>
              </a:rPr>
              <a:t>1000 – 961 pred  Kr.</a:t>
            </a:r>
          </a:p>
          <a:p>
            <a:r>
              <a:rPr lang="sk-SK" sz="2400" dirty="0">
                <a:effectLst/>
                <a:latin typeface="Arial CE" panose="020B0604020202020204" pitchFamily="34" charset="-18"/>
              </a:rPr>
              <a:t>Šalamún</a:t>
            </a:r>
          </a:p>
          <a:p>
            <a:pPr lvl="1"/>
            <a:r>
              <a:rPr lang="sk-SK" sz="2000" dirty="0">
                <a:effectLst/>
                <a:latin typeface="Arial CE" panose="020B0604020202020204" pitchFamily="34" charset="-18"/>
              </a:rPr>
              <a:t>961 – 922 pred  Kr.</a:t>
            </a:r>
          </a:p>
          <a:p>
            <a:r>
              <a:rPr lang="sk-SK" sz="2400" dirty="0">
                <a:effectLst/>
                <a:latin typeface="Arial CE" panose="020B0604020202020204" pitchFamily="34" charset="-18"/>
              </a:rPr>
              <a:t>Rozpad kráľovstva</a:t>
            </a:r>
          </a:p>
          <a:p>
            <a:pPr lvl="1"/>
            <a:r>
              <a:rPr lang="sk-SK" sz="2000" dirty="0">
                <a:effectLst/>
                <a:latin typeface="Arial CE" panose="020B0604020202020204" pitchFamily="34" charset="-18"/>
              </a:rPr>
              <a:t>922 pred  Kr.</a:t>
            </a:r>
          </a:p>
          <a:p>
            <a:r>
              <a:rPr lang="sk-SK" sz="2400" dirty="0">
                <a:effectLst/>
                <a:latin typeface="Arial CE" panose="020B0604020202020204" pitchFamily="34" charset="-18"/>
              </a:rPr>
              <a:t>Judské kráľovstvo – južné</a:t>
            </a:r>
          </a:p>
          <a:p>
            <a:pPr lvl="1"/>
            <a:r>
              <a:rPr lang="sk-SK" sz="2000" dirty="0">
                <a:effectLst/>
                <a:latin typeface="Arial CE" panose="020B0604020202020204" pitchFamily="34" charset="-18"/>
              </a:rPr>
              <a:t>922 – 587 pred  Kr.</a:t>
            </a:r>
          </a:p>
          <a:p>
            <a:r>
              <a:rPr lang="sk-SK" sz="2400" dirty="0">
                <a:effectLst/>
                <a:latin typeface="Arial CE" panose="020B0604020202020204" pitchFamily="34" charset="-18"/>
              </a:rPr>
              <a:t>Izraelské  kráľovstvo – severné</a:t>
            </a:r>
          </a:p>
          <a:p>
            <a:pPr lvl="1"/>
            <a:r>
              <a:rPr lang="sk-SK" sz="2000" dirty="0">
                <a:effectLst/>
                <a:latin typeface="Arial CE" panose="020B0604020202020204" pitchFamily="34" charset="-18"/>
              </a:rPr>
              <a:t>922 – 721 pred  Kr.</a:t>
            </a:r>
          </a:p>
          <a:p>
            <a:r>
              <a:rPr lang="sk-SK" sz="2400" dirty="0">
                <a:effectLst/>
                <a:latin typeface="Arial CE" panose="020B0604020202020204" pitchFamily="34" charset="-18"/>
              </a:rPr>
              <a:t>Stavba </a:t>
            </a:r>
            <a:r>
              <a:rPr lang="sk-SK" sz="2400" dirty="0" smtClean="0">
                <a:effectLst/>
                <a:latin typeface="Arial CE" panose="020B0604020202020204" pitchFamily="34" charset="-18"/>
              </a:rPr>
              <a:t>chrámu</a:t>
            </a:r>
            <a:endParaRPr lang="sk-SK" sz="2400" dirty="0">
              <a:effectLst/>
              <a:latin typeface="Arial CE" panose="020B0604020202020204" pitchFamily="34" charset="-18"/>
            </a:endParaRPr>
          </a:p>
          <a:p>
            <a:pPr lvl="1"/>
            <a:r>
              <a:rPr lang="sk-SK" sz="2000" dirty="0">
                <a:effectLst/>
                <a:latin typeface="Arial CE" panose="020B0604020202020204" pitchFamily="34" charset="-18"/>
              </a:rPr>
              <a:t>10. storočie pred Kr.</a:t>
            </a:r>
          </a:p>
          <a:p>
            <a:r>
              <a:rPr lang="sk-SK" sz="2400" dirty="0">
                <a:effectLst/>
                <a:latin typeface="Arial CE" panose="020B0604020202020204" pitchFamily="34" charset="-18"/>
              </a:rPr>
              <a:t>Zničenie </a:t>
            </a:r>
            <a:r>
              <a:rPr lang="sk-SK" sz="2400" dirty="0" smtClean="0">
                <a:effectLst/>
                <a:latin typeface="Arial CE" panose="020B0604020202020204" pitchFamily="34" charset="-18"/>
              </a:rPr>
              <a:t>1</a:t>
            </a:r>
            <a:r>
              <a:rPr lang="sk-SK" sz="2400" dirty="0">
                <a:effectLst/>
                <a:latin typeface="Arial CE" panose="020B0604020202020204" pitchFamily="34" charset="-18"/>
              </a:rPr>
              <a:t>. chrámu</a:t>
            </a:r>
          </a:p>
          <a:p>
            <a:pPr lvl="1"/>
            <a:r>
              <a:rPr lang="sk-SK" sz="2000" dirty="0">
                <a:effectLst/>
                <a:latin typeface="Arial CE" panose="020B0604020202020204" pitchFamily="34" charset="-18"/>
              </a:rPr>
              <a:t>586 pred Kr.</a:t>
            </a:r>
          </a:p>
          <a:p>
            <a:r>
              <a:rPr lang="sk-SK" sz="2400" dirty="0">
                <a:effectLst/>
                <a:latin typeface="Arial CE" panose="020B0604020202020204" pitchFamily="34" charset="-18"/>
              </a:rPr>
              <a:t>Obnova chrámu</a:t>
            </a:r>
          </a:p>
          <a:p>
            <a:pPr lvl="1"/>
            <a:r>
              <a:rPr lang="sk-SK" sz="2000" dirty="0">
                <a:effectLst/>
                <a:latin typeface="Arial CE" panose="020B0604020202020204" pitchFamily="34" charset="-18"/>
              </a:rPr>
              <a:t>520 – 515 pred  Kr.</a:t>
            </a:r>
          </a:p>
          <a:p>
            <a:r>
              <a:rPr lang="sk-SK" sz="2400" dirty="0">
                <a:effectLst/>
                <a:latin typeface="Arial CE" panose="020B0604020202020204" pitchFamily="34" charset="-18"/>
              </a:rPr>
              <a:t>Prestavba chrámu</a:t>
            </a:r>
          </a:p>
          <a:p>
            <a:pPr lvl="1"/>
            <a:r>
              <a:rPr lang="sk-SK" sz="2000" dirty="0">
                <a:effectLst/>
                <a:latin typeface="Arial CE" panose="020B0604020202020204" pitchFamily="34" charset="-18"/>
              </a:rPr>
              <a:t>20 pred  Kr.</a:t>
            </a:r>
          </a:p>
          <a:p>
            <a:r>
              <a:rPr lang="sk-SK" sz="2400" dirty="0">
                <a:effectLst/>
                <a:latin typeface="Arial CE" panose="020B0604020202020204" pitchFamily="34" charset="-18"/>
              </a:rPr>
              <a:t>Zničenie </a:t>
            </a:r>
            <a:r>
              <a:rPr lang="sk-SK" sz="2400" dirty="0" smtClean="0">
                <a:effectLst/>
                <a:latin typeface="Arial CE" panose="020B0604020202020204" pitchFamily="34" charset="-18"/>
              </a:rPr>
              <a:t>chrámu</a:t>
            </a:r>
            <a:endParaRPr lang="sk-SK" sz="2400" dirty="0">
              <a:effectLst/>
              <a:latin typeface="Arial CE" panose="020B0604020202020204" pitchFamily="34" charset="-18"/>
            </a:endParaRPr>
          </a:p>
          <a:p>
            <a:pPr lvl="1"/>
            <a:r>
              <a:rPr lang="sk-SK" sz="2000" dirty="0">
                <a:effectLst/>
                <a:latin typeface="Arial CE" panose="020B0604020202020204" pitchFamily="34" charset="-18"/>
              </a:rPr>
              <a:t>70 po Kr</a:t>
            </a:r>
            <a:r>
              <a:rPr lang="sk-SK" sz="2000" dirty="0" smtClean="0">
                <a:effectLst/>
                <a:latin typeface="Arial CE" panose="020B0604020202020204" pitchFamily="34" charset="-18"/>
              </a:rPr>
              <a:t>.</a:t>
            </a:r>
            <a:endParaRPr lang="sk-SK" sz="2000" dirty="0">
              <a:effectLst/>
              <a:latin typeface="Arial CE" panose="020B06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42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/>
              <a:t>2 </a:t>
            </a:r>
            <a:r>
              <a:rPr lang="sk-SK" sz="4800" dirty="0" err="1"/>
              <a:t>timoteovi</a:t>
            </a:r>
            <a:r>
              <a:rPr lang="sk-SK" sz="4800" dirty="0"/>
              <a:t> 2, 5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dirty="0">
                <a:effectLst/>
              </a:rPr>
              <a:t>Ak aj niekto preteká, nebude ovenčený, ak nepreteká podľa pravidla.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338573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ľadávania obrázkov pre dopyt dejiny izraela"/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7"/>
          <a:stretch/>
        </p:blipFill>
        <p:spPr bwMode="auto">
          <a:xfrm>
            <a:off x="20" y="2030"/>
            <a:ext cx="12191980" cy="685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/>
              <a:t>Rôznorodé dejiny </a:t>
            </a:r>
            <a:r>
              <a:rPr lang="sk-SK" sz="4400" dirty="0" err="1"/>
              <a:t>izraela</a:t>
            </a:r>
            <a:endParaRPr lang="sk-SK" sz="44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200" dirty="0"/>
              <a:t>Jednotlivci aj skupiny ľudí boli formovatelia dejín, ale za všetkým stál Hospodin</a:t>
            </a:r>
          </a:p>
          <a:p>
            <a:r>
              <a:rPr lang="sk-SK" sz="3200" dirty="0"/>
              <a:t>Okolité národy boli už kráľovstvami, len Izrael nemal kráľovstvo</a:t>
            </a:r>
          </a:p>
          <a:p>
            <a:r>
              <a:rPr lang="sk-SK" sz="3200" dirty="0"/>
              <a:t>Zrada kráľovstva a kráľa</a:t>
            </a:r>
          </a:p>
        </p:txBody>
      </p:sp>
    </p:spTree>
    <p:extLst>
      <p:ext uri="{BB962C8B-B14F-4D97-AF65-F5344CB8AC3E}">
        <p14:creationId xmlns:p14="http://schemas.microsoft.com/office/powerpoint/2010/main" val="201748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ok vyhľadávania obrázkov pre dopyt prophet samu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4" r="17955" b="2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Straight Connector 6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10656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13534" y="212035"/>
            <a:ext cx="4754022" cy="1326321"/>
          </a:xfrm>
        </p:spPr>
        <p:txBody>
          <a:bodyPr>
            <a:normAutofit/>
          </a:bodyPr>
          <a:lstStyle/>
          <a:p>
            <a:r>
              <a:rPr lang="sk-SK" sz="4400" dirty="0"/>
              <a:t>Samuel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513534" y="1311965"/>
            <a:ext cx="4754022" cy="5340626"/>
          </a:xfrm>
        </p:spPr>
        <p:txBody>
          <a:bodyPr>
            <a:normAutofit/>
          </a:bodyPr>
          <a:lstStyle/>
          <a:p>
            <a:r>
              <a:rPr lang="sk-SK" sz="2800" dirty="0"/>
              <a:t>Vymodlený syn Anny</a:t>
            </a:r>
          </a:p>
          <a:p>
            <a:r>
              <a:rPr lang="sk-SK" sz="2800" dirty="0"/>
              <a:t>Sľúbený do služby Bohu</a:t>
            </a:r>
          </a:p>
          <a:p>
            <a:r>
              <a:rPr lang="sk-SK" sz="2800" dirty="0"/>
              <a:t>Slúžil pri kňazovi </a:t>
            </a:r>
            <a:r>
              <a:rPr lang="sk-SK" sz="2800" dirty="0" err="1"/>
              <a:t>Élim</a:t>
            </a:r>
            <a:endParaRPr lang="sk-SK" sz="2800" dirty="0"/>
          </a:p>
          <a:p>
            <a:r>
              <a:rPr lang="sk-SK" sz="2800" dirty="0"/>
              <a:t>Boh ho povolal za proroka</a:t>
            </a:r>
          </a:p>
          <a:p>
            <a:r>
              <a:rPr lang="sk-SK" sz="2800" dirty="0"/>
              <a:t>Vojna s </a:t>
            </a:r>
            <a:r>
              <a:rPr lang="sk-SK" sz="2800" dirty="0" err="1"/>
              <a:t>Filištíncami</a:t>
            </a:r>
            <a:r>
              <a:rPr lang="sk-SK" sz="2800" dirty="0"/>
              <a:t> a truhla zmluvy</a:t>
            </a:r>
          </a:p>
          <a:p>
            <a:r>
              <a:rPr lang="sk-SK" sz="2800" dirty="0"/>
              <a:t>Voľba kráľa – </a:t>
            </a:r>
            <a:r>
              <a:rPr lang="sk-SK" sz="2800" dirty="0" err="1"/>
              <a:t>Saula</a:t>
            </a:r>
            <a:endParaRPr lang="sk-SK" sz="2800" dirty="0"/>
          </a:p>
          <a:p>
            <a:r>
              <a:rPr lang="sk-SK" sz="2800" dirty="0"/>
              <a:t>Pomazanie Dávida</a:t>
            </a:r>
          </a:p>
        </p:txBody>
      </p:sp>
    </p:spTree>
    <p:extLst>
      <p:ext uri="{BB962C8B-B14F-4D97-AF65-F5344CB8AC3E}">
        <p14:creationId xmlns:p14="http://schemas.microsoft.com/office/powerpoint/2010/main" val="428159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ok vyhľadávania obrázkov pre dopyt king saul"/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1" b="4209"/>
          <a:stretch/>
        </p:blipFill>
        <p:spPr bwMode="auto">
          <a:xfrm>
            <a:off x="20" y="2030"/>
            <a:ext cx="12191980" cy="685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/>
              <a:t>Prvý kráľ </a:t>
            </a:r>
            <a:r>
              <a:rPr lang="sk-SK" sz="4400" dirty="0" err="1"/>
              <a:t>izraela</a:t>
            </a:r>
            <a:r>
              <a:rPr lang="sk-SK" sz="4400" dirty="0"/>
              <a:t> - </a:t>
            </a:r>
            <a:r>
              <a:rPr lang="sk-SK" sz="4400" dirty="0" err="1"/>
              <a:t>Saul</a:t>
            </a:r>
            <a:endParaRPr lang="sk-SK" sz="44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Ľud si žiadal, a napokon dostal kráľa</a:t>
            </a:r>
          </a:p>
          <a:p>
            <a:r>
              <a:rPr lang="sk-SK" sz="2800" dirty="0"/>
              <a:t>Bol udatný vodca, ale stal sa neposlušným Bohu</a:t>
            </a:r>
          </a:p>
          <a:p>
            <a:r>
              <a:rPr lang="sk-SK" sz="2800" dirty="0"/>
              <a:t>Spyšnel </a:t>
            </a:r>
          </a:p>
          <a:p>
            <a:r>
              <a:rPr lang="sk-SK" sz="2800" dirty="0"/>
              <a:t>Boh mu zobral jeho kráľovstvo – vládol síce do smrti, ale vedel, že ako kráľ skončil a aj jeho rod</a:t>
            </a:r>
          </a:p>
          <a:p>
            <a:r>
              <a:rPr lang="sk-SK" sz="2800" dirty="0"/>
              <a:t>Poslušnosť a pokora – dôležitá vec v živote</a:t>
            </a:r>
          </a:p>
        </p:txBody>
      </p:sp>
    </p:spTree>
    <p:extLst>
      <p:ext uri="{BB962C8B-B14F-4D97-AF65-F5344CB8AC3E}">
        <p14:creationId xmlns:p14="http://schemas.microsoft.com/office/powerpoint/2010/main" val="323645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ok vyhľadávania obrázkov pre dopyt king davi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885"/>
          <a:stretch/>
        </p:blipFill>
        <p:spPr bwMode="auto">
          <a:xfrm>
            <a:off x="20" y="10"/>
            <a:ext cx="463598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Straight Connector 6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36007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7471" y="45720"/>
            <a:ext cx="6340084" cy="1252993"/>
          </a:xfrm>
        </p:spPr>
        <p:txBody>
          <a:bodyPr>
            <a:normAutofit/>
          </a:bodyPr>
          <a:lstStyle/>
          <a:p>
            <a:r>
              <a:rPr lang="sk-SK" sz="4400" dirty="0"/>
              <a:t>Dávid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927471" y="1060174"/>
            <a:ext cx="6340085" cy="5592417"/>
          </a:xfrm>
        </p:spPr>
        <p:txBody>
          <a:bodyPr>
            <a:normAutofit lnSpcReduction="10000"/>
          </a:bodyPr>
          <a:lstStyle/>
          <a:p>
            <a:r>
              <a:rPr lang="sk-SK" sz="2800" dirty="0"/>
              <a:t>Mladý pastier, najmladší syn </a:t>
            </a:r>
            <a:r>
              <a:rPr lang="sk-SK" sz="2800" dirty="0" err="1"/>
              <a:t>Izajov</a:t>
            </a:r>
            <a:endParaRPr lang="sk-SK" sz="2800" dirty="0"/>
          </a:p>
          <a:p>
            <a:r>
              <a:rPr lang="sk-SK" sz="2800" dirty="0"/>
              <a:t>Bojoval s Goliášom</a:t>
            </a:r>
          </a:p>
          <a:p>
            <a:r>
              <a:rPr lang="sk-SK" sz="2800" dirty="0"/>
              <a:t>Prenasledovaný kráľom </a:t>
            </a:r>
            <a:r>
              <a:rPr lang="sk-SK" sz="2800" dirty="0" err="1"/>
              <a:t>Saulom</a:t>
            </a:r>
            <a:endParaRPr lang="sk-SK" sz="2800" dirty="0"/>
          </a:p>
          <a:p>
            <a:r>
              <a:rPr lang="sk-SK" sz="2800" dirty="0"/>
              <a:t>Vyhnanec z vlastnej krajiny</a:t>
            </a:r>
          </a:p>
          <a:p>
            <a:r>
              <a:rPr lang="sk-SK" sz="2800" dirty="0"/>
              <a:t>Po smrti </a:t>
            </a:r>
            <a:r>
              <a:rPr lang="sk-SK" sz="2800" dirty="0" err="1"/>
              <a:t>Saula</a:t>
            </a:r>
            <a:r>
              <a:rPr lang="sk-SK" sz="2800" dirty="0"/>
              <a:t> sa stal kráľom</a:t>
            </a:r>
          </a:p>
          <a:p>
            <a:r>
              <a:rPr lang="sk-SK" sz="2800" dirty="0"/>
              <a:t>Hriech s </a:t>
            </a:r>
            <a:r>
              <a:rPr lang="sk-SK" sz="2800" dirty="0" err="1"/>
              <a:t>Bat-šebou</a:t>
            </a:r>
            <a:endParaRPr lang="sk-SK" sz="2800" dirty="0"/>
          </a:p>
          <a:p>
            <a:r>
              <a:rPr lang="sk-SK" sz="2800" dirty="0"/>
              <a:t>Starosti zo synmi</a:t>
            </a:r>
          </a:p>
          <a:p>
            <a:r>
              <a:rPr lang="sk-SK" sz="2800" dirty="0"/>
              <a:t>Túžba postaviť chrám</a:t>
            </a:r>
          </a:p>
          <a:p>
            <a:r>
              <a:rPr lang="sk-SK" sz="2800" dirty="0"/>
              <a:t>Najväčší kráľ Izraela v celej histórii</a:t>
            </a:r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75718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ok vyhľadávania obrázkov pre dopyt Solomon"/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9"/>
          <a:stretch/>
        </p:blipFill>
        <p:spPr bwMode="auto">
          <a:xfrm>
            <a:off x="20" y="2030"/>
            <a:ext cx="12191980" cy="685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/>
              <a:t>Šalamún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Syn Dávida a </a:t>
            </a:r>
            <a:r>
              <a:rPr lang="sk-SK" sz="2800" dirty="0" err="1"/>
              <a:t>Bat-šeby</a:t>
            </a:r>
            <a:endParaRPr lang="sk-SK" sz="2800" dirty="0"/>
          </a:p>
          <a:p>
            <a:r>
              <a:rPr lang="sk-SK" sz="2800" dirty="0"/>
              <a:t>Múdrosť Šalamúnova</a:t>
            </a:r>
          </a:p>
          <a:p>
            <a:r>
              <a:rPr lang="sk-SK" sz="2800" dirty="0"/>
              <a:t>Postavil chrám Hospodinov</a:t>
            </a:r>
          </a:p>
          <a:p>
            <a:r>
              <a:rPr lang="sk-SK" sz="2800" dirty="0"/>
              <a:t>Roztopašný kráľ</a:t>
            </a:r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8229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ýsledok vyhľadávania obrázkov pre dopyt mapy izrael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2"/>
          <a:stretch/>
        </p:blipFill>
        <p:spPr bwMode="auto">
          <a:xfrm>
            <a:off x="20" y="10"/>
            <a:ext cx="463598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Straight Connector 6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36007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7472" y="609600"/>
            <a:ext cx="6340084" cy="1326321"/>
          </a:xfrm>
        </p:spPr>
        <p:txBody>
          <a:bodyPr>
            <a:normAutofit/>
          </a:bodyPr>
          <a:lstStyle/>
          <a:p>
            <a:r>
              <a:rPr lang="sk-SK" sz="4000" dirty="0"/>
              <a:t>Rozpad kráľovstva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927471" y="2096063"/>
            <a:ext cx="6340085" cy="4569779"/>
          </a:xfrm>
        </p:spPr>
        <p:txBody>
          <a:bodyPr>
            <a:normAutofit/>
          </a:bodyPr>
          <a:lstStyle/>
          <a:p>
            <a:r>
              <a:rPr lang="sk-SK" sz="2800" dirty="0"/>
              <a:t>Po smrti Šalamúnovej sa kráľovstvo rozpadlo na Izrael a </a:t>
            </a:r>
            <a:r>
              <a:rPr lang="sk-SK" sz="2800" dirty="0" err="1"/>
              <a:t>Júdu</a:t>
            </a:r>
            <a:endParaRPr lang="sk-SK" sz="2800" dirty="0"/>
          </a:p>
          <a:p>
            <a:r>
              <a:rPr lang="sk-SK" sz="2800" dirty="0"/>
              <a:t>Kráľovstvá viedli rôzny králi; </a:t>
            </a:r>
            <a:r>
              <a:rPr lang="sk-SK" sz="2800" dirty="0" err="1"/>
              <a:t>Júda</a:t>
            </a:r>
            <a:r>
              <a:rPr lang="sk-SK" sz="2800" dirty="0"/>
              <a:t> mal Dávidových potomkov, ale Izraeli mnohých kráľov zavraždili</a:t>
            </a:r>
          </a:p>
          <a:p>
            <a:r>
              <a:rPr lang="sk-SK" sz="2800" dirty="0"/>
              <a:t>V roku 722 </a:t>
            </a:r>
            <a:r>
              <a:rPr lang="sk-SK" sz="2800" dirty="0" err="1"/>
              <a:t>ante</a:t>
            </a:r>
            <a:r>
              <a:rPr lang="sk-SK" sz="2800" dirty="0"/>
              <a:t> </a:t>
            </a:r>
            <a:r>
              <a:rPr lang="sk-SK" sz="2800" dirty="0" err="1"/>
              <a:t>Asíria</a:t>
            </a:r>
            <a:r>
              <a:rPr lang="sk-SK" sz="2800" dirty="0"/>
              <a:t> dobyla Izrael a v roku 586 </a:t>
            </a:r>
            <a:r>
              <a:rPr lang="sk-SK" sz="2800" dirty="0" err="1"/>
              <a:t>ante</a:t>
            </a:r>
            <a:r>
              <a:rPr lang="sk-SK" sz="2800" dirty="0"/>
              <a:t> Babylon zničil </a:t>
            </a:r>
            <a:r>
              <a:rPr lang="sk-SK" sz="2800" dirty="0" err="1"/>
              <a:t>Júdu</a:t>
            </a:r>
            <a:endParaRPr lang="sk-SK" sz="28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5563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2475" y="733425"/>
            <a:ext cx="6696075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Výsledok vyhľadávania obrázkov pre dopyt kňazi izrael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7490" y="1465998"/>
            <a:ext cx="5926045" cy="392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7654" y="799817"/>
            <a:ext cx="6565717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92142" y="609600"/>
            <a:ext cx="3375413" cy="1326321"/>
          </a:xfrm>
        </p:spPr>
        <p:txBody>
          <a:bodyPr>
            <a:normAutofit/>
          </a:bodyPr>
          <a:lstStyle/>
          <a:p>
            <a:r>
              <a:rPr lang="sk-SK" sz="4400" dirty="0"/>
              <a:t>Kňaz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859486" y="1661021"/>
            <a:ext cx="4203883" cy="4798502"/>
          </a:xfrm>
        </p:spPr>
        <p:txBody>
          <a:bodyPr>
            <a:noAutofit/>
          </a:bodyPr>
          <a:lstStyle/>
          <a:p>
            <a:r>
              <a:rPr lang="sk-SK" sz="1600" dirty="0">
                <a:effectLst/>
              </a:rPr>
              <a:t>Kňazi mali </a:t>
            </a:r>
            <a:r>
              <a:rPr lang="sk-SK" sz="1600" dirty="0" smtClean="0">
                <a:effectLst/>
              </a:rPr>
              <a:t>v Izraeli </a:t>
            </a:r>
            <a:r>
              <a:rPr lang="sk-SK" sz="1600" dirty="0">
                <a:effectLst/>
              </a:rPr>
              <a:t>dôležitú funkciu. Starali sa </a:t>
            </a:r>
            <a:r>
              <a:rPr lang="sk-SK" sz="1600" dirty="0" smtClean="0">
                <a:effectLst/>
              </a:rPr>
              <a:t>o Truhlu </a:t>
            </a:r>
            <a:r>
              <a:rPr lang="sk-SK" sz="1600" dirty="0">
                <a:effectLst/>
              </a:rPr>
              <a:t>zmluvy </a:t>
            </a:r>
            <a:r>
              <a:rPr lang="sk-SK" sz="1600" dirty="0" smtClean="0">
                <a:effectLst/>
              </a:rPr>
              <a:t>a o stánok zhromažďovania</a:t>
            </a:r>
            <a:r>
              <a:rPr lang="sk-SK" sz="1600" dirty="0">
                <a:effectLst/>
              </a:rPr>
              <a:t>, neskôr </a:t>
            </a:r>
            <a:r>
              <a:rPr lang="sk-SK" sz="1600" dirty="0" smtClean="0">
                <a:effectLst/>
              </a:rPr>
              <a:t>o chrám a Boží </a:t>
            </a:r>
            <a:r>
              <a:rPr lang="sk-SK" sz="1600" dirty="0">
                <a:effectLst/>
              </a:rPr>
              <a:t>dom. </a:t>
            </a:r>
            <a:endParaRPr lang="sk-SK" sz="1600" dirty="0" smtClean="0">
              <a:effectLst/>
            </a:endParaRPr>
          </a:p>
          <a:p>
            <a:r>
              <a:rPr lang="sk-SK" sz="1600" dirty="0" smtClean="0">
                <a:effectLst/>
              </a:rPr>
              <a:t>Vykonávali i obete </a:t>
            </a:r>
            <a:r>
              <a:rPr lang="sk-SK" sz="1600" dirty="0">
                <a:effectLst/>
              </a:rPr>
              <a:t>za hriech jednotlivca aj za národ. Pri tejto obeti spaľovali kúsky </a:t>
            </a:r>
            <a:r>
              <a:rPr lang="sk-SK" sz="1600" dirty="0" smtClean="0">
                <a:effectLst/>
              </a:rPr>
              <a:t>a krv </a:t>
            </a:r>
            <a:r>
              <a:rPr lang="sk-SK" sz="1600" dirty="0">
                <a:effectLst/>
              </a:rPr>
              <a:t>obetných zvierat. </a:t>
            </a:r>
            <a:endParaRPr lang="sk-SK" sz="1600" dirty="0" smtClean="0">
              <a:effectLst/>
            </a:endParaRPr>
          </a:p>
          <a:p>
            <a:r>
              <a:rPr lang="sk-SK" sz="1600" dirty="0" smtClean="0">
                <a:effectLst/>
              </a:rPr>
              <a:t>Zároveň </a:t>
            </a:r>
            <a:r>
              <a:rPr lang="sk-SK" sz="1600" dirty="0">
                <a:effectLst/>
              </a:rPr>
              <a:t>uskutočňovali Božiu vôľu </a:t>
            </a:r>
            <a:r>
              <a:rPr lang="sk-SK" sz="1600" dirty="0" smtClean="0">
                <a:effectLst/>
              </a:rPr>
              <a:t>v izraelskom </a:t>
            </a:r>
            <a:r>
              <a:rPr lang="sk-SK" sz="1600" dirty="0">
                <a:effectLst/>
              </a:rPr>
              <a:t>národe.</a:t>
            </a:r>
          </a:p>
          <a:p>
            <a:r>
              <a:rPr lang="sk-SK" sz="1600" dirty="0">
                <a:effectLst/>
              </a:rPr>
              <a:t>Neskôr sa spomedzi kňazov </a:t>
            </a:r>
            <a:r>
              <a:rPr lang="sk-SK" sz="1600" dirty="0" smtClean="0">
                <a:effectLst/>
              </a:rPr>
              <a:t>volil </a:t>
            </a:r>
            <a:r>
              <a:rPr lang="sk-SK" sz="1600" dirty="0">
                <a:effectLst/>
              </a:rPr>
              <a:t>veľkňaz. </a:t>
            </a:r>
            <a:endParaRPr lang="sk-SK" sz="1600" dirty="0" smtClean="0">
              <a:effectLst/>
            </a:endParaRPr>
          </a:p>
          <a:p>
            <a:r>
              <a:rPr lang="sk-SK" sz="1600" dirty="0" smtClean="0">
                <a:effectLst/>
              </a:rPr>
              <a:t>Dnes </a:t>
            </a:r>
            <a:r>
              <a:rPr lang="sk-SK" sz="1600" dirty="0">
                <a:effectLst/>
              </a:rPr>
              <a:t>funkciu kňaza </a:t>
            </a:r>
            <a:r>
              <a:rPr lang="sk-SK" sz="1600" dirty="0" smtClean="0">
                <a:effectLst/>
              </a:rPr>
              <a:t>v izraelskom </a:t>
            </a:r>
            <a:r>
              <a:rPr lang="sk-SK" sz="1600" dirty="0">
                <a:effectLst/>
              </a:rPr>
              <a:t>národe – medzi Židmi – vykonávajú rabíni</a:t>
            </a:r>
            <a:r>
              <a:rPr lang="sk-SK" sz="1600" dirty="0" smtClean="0">
                <a:effectLst/>
              </a:rPr>
              <a:t>. 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8524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ýsledok vyhľadávania obrázkov pre dopyt profe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4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Straight Connector 6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10656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13534" y="609600"/>
            <a:ext cx="4754022" cy="1326321"/>
          </a:xfrm>
        </p:spPr>
        <p:txBody>
          <a:bodyPr>
            <a:normAutofit/>
          </a:bodyPr>
          <a:lstStyle/>
          <a:p>
            <a:r>
              <a:rPr lang="sk-SK" sz="4400" dirty="0"/>
              <a:t>prorok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513533" y="1719743"/>
            <a:ext cx="5516279" cy="4991449"/>
          </a:xfrm>
        </p:spPr>
        <p:txBody>
          <a:bodyPr>
            <a:noAutofit/>
          </a:bodyPr>
          <a:lstStyle/>
          <a:p>
            <a:r>
              <a:rPr lang="sk-SK" sz="2800" dirty="0">
                <a:effectLst/>
              </a:rPr>
              <a:t>Proroci ohlasovali Božiu vôľu ľudu. Prorokovali, čo sa má stať. </a:t>
            </a:r>
            <a:endParaRPr lang="sk-SK" sz="2800" dirty="0" smtClean="0">
              <a:effectLst/>
            </a:endParaRPr>
          </a:p>
          <a:p>
            <a:r>
              <a:rPr lang="sk-SK" sz="2800" dirty="0" smtClean="0">
                <a:effectLst/>
              </a:rPr>
              <a:t>Vyzývali </a:t>
            </a:r>
            <a:r>
              <a:rPr lang="sk-SK" sz="2800" dirty="0">
                <a:effectLst/>
              </a:rPr>
              <a:t>ľudí k pokániu a oslave Hospodina. </a:t>
            </a:r>
            <a:endParaRPr lang="sk-SK" sz="2800" dirty="0" smtClean="0">
              <a:effectLst/>
            </a:endParaRPr>
          </a:p>
          <a:p>
            <a:r>
              <a:rPr lang="sk-SK" sz="2800" dirty="0" smtClean="0">
                <a:effectLst/>
              </a:rPr>
              <a:t>V </a:t>
            </a:r>
            <a:r>
              <a:rPr lang="sk-SK" sz="2800" dirty="0">
                <a:effectLst/>
              </a:rPr>
              <a:t>určitom období nahrádzali aj </a:t>
            </a:r>
            <a:r>
              <a:rPr lang="sk-SK" sz="2800" dirty="0" smtClean="0">
                <a:effectLst/>
              </a:rPr>
              <a:t>vodcov národa </a:t>
            </a:r>
            <a:r>
              <a:rPr lang="sk-SK" sz="2800" dirty="0">
                <a:effectLst/>
              </a:rPr>
              <a:t>a stávali sa „svedomím“ národa. </a:t>
            </a:r>
            <a:endParaRPr lang="sk-SK" sz="2800" dirty="0" smtClean="0">
              <a:effectLst/>
            </a:endParaRPr>
          </a:p>
          <a:p>
            <a:r>
              <a:rPr lang="sk-SK" sz="2800" dirty="0" smtClean="0">
                <a:effectLst/>
              </a:rPr>
              <a:t>Posledným </a:t>
            </a:r>
            <a:r>
              <a:rPr lang="sk-SK" sz="2800" dirty="0">
                <a:effectLst/>
              </a:rPr>
              <a:t>prorokom bol Ján Krstiteľ.</a:t>
            </a:r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70601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85</TotalTime>
  <Words>457</Words>
  <Application>Microsoft Office PowerPoint</Application>
  <PresentationFormat>Širokouhlá</PresentationFormat>
  <Paragraphs>80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7" baseType="lpstr">
      <vt:lpstr>Arial</vt:lpstr>
      <vt:lpstr>Arial CE</vt:lpstr>
      <vt:lpstr>Bookman Old Style</vt:lpstr>
      <vt:lpstr>Calibri</vt:lpstr>
      <vt:lpstr>Rockwell</vt:lpstr>
      <vt:lpstr>Damask</vt:lpstr>
      <vt:lpstr>Králi izraela</vt:lpstr>
      <vt:lpstr>Rôznorodé dejiny izraela</vt:lpstr>
      <vt:lpstr>Samuel</vt:lpstr>
      <vt:lpstr>Prvý kráľ izraela - Saul</vt:lpstr>
      <vt:lpstr>Dávid</vt:lpstr>
      <vt:lpstr>Šalamún</vt:lpstr>
      <vt:lpstr>Rozpad kráľovstva</vt:lpstr>
      <vt:lpstr>Kňaz</vt:lpstr>
      <vt:lpstr>prorok</vt:lpstr>
      <vt:lpstr>Časová os</vt:lpstr>
      <vt:lpstr>2 timoteovi 2, 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Králi izraela</dc:title>
  <dc:creator>Marián Grega</dc:creator>
  <cp:lastModifiedBy>Stanislav Grega</cp:lastModifiedBy>
  <cp:revision>12</cp:revision>
  <dcterms:created xsi:type="dcterms:W3CDTF">2016-12-07T20:23:03Z</dcterms:created>
  <dcterms:modified xsi:type="dcterms:W3CDTF">2016-12-08T08:19:53Z</dcterms:modified>
</cp:coreProperties>
</file>