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3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76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1087" autoAdjust="0"/>
  </p:normalViewPr>
  <p:slideViewPr>
    <p:cSldViewPr showGuides="1">
      <p:cViewPr>
        <p:scale>
          <a:sx n="75" d="100"/>
          <a:sy n="75" d="100"/>
        </p:scale>
        <p:origin x="2598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F458-297E-42FD-85AA-B42138C66462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C6242-4B4C-4A8A-B761-684DE6665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5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3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580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4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2798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0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5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1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5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4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8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1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96F5-A021-4446-9C24-57D08D7801D7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ýsledok vyhľadávania obrázkov pre dopyt Egyp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0118" y="917517"/>
            <a:ext cx="3657600" cy="4572000"/>
          </a:xfrm>
          <a:prstGeom prst="rect">
            <a:avLst/>
          </a:prstGeom>
          <a:blipFill dpi="0" rotWithShape="1">
            <a:blip r:embed="rId4">
              <a:alphaModFix amt="80000"/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906767"/>
            <a:ext cx="3657600" cy="4572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856959" y="4464734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09800" y="275281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>
                <a:solidFill>
                  <a:schemeClr val="bg1"/>
                </a:solidFill>
                <a:latin typeface="Constantia" pitchFamily="18" charset="0"/>
              </a:rPr>
              <a:t>Mojžiš </a:t>
            </a:r>
            <a:endParaRPr lang="sk-SK" sz="3600" b="1" dirty="0" smtClean="0">
              <a:solidFill>
                <a:schemeClr val="bg1"/>
              </a:solidFill>
              <a:latin typeface="Constantia" pitchFamily="18" charset="0"/>
            </a:endParaRPr>
          </a:p>
          <a:p>
            <a:pPr algn="ctr"/>
            <a:r>
              <a:rPr lang="sk-SK" sz="2800" dirty="0" smtClean="0">
                <a:solidFill>
                  <a:schemeClr val="bg1"/>
                </a:solidFill>
                <a:latin typeface="Constantia" pitchFamily="18" charset="0"/>
              </a:rPr>
              <a:t>otrok </a:t>
            </a:r>
            <a:r>
              <a:rPr lang="sk-SK" sz="2800" dirty="0">
                <a:solidFill>
                  <a:schemeClr val="bg1"/>
                </a:solidFill>
                <a:latin typeface="Constantia" pitchFamily="18" charset="0"/>
              </a:rPr>
              <a:t>a slobodný</a:t>
            </a: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flipH="1" flipV="1">
            <a:off x="2894518" y="1429241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ok vyhľadávania obrázkov pre dopyt desať božích rá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t="296" r="31818" b="8795"/>
          <a:stretch/>
        </p:blipFill>
        <p:spPr bwMode="auto">
          <a:xfrm>
            <a:off x="179512" y="-1"/>
            <a:ext cx="896448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4239798"/>
            <a:ext cx="1826319" cy="2596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>
                <a:solidFill>
                  <a:srgbClr val="FEFFFF"/>
                </a:solidFill>
              </a:rPr>
              <a:t>Krv</a:t>
            </a:r>
            <a:endParaRPr lang="en-US" sz="4400" b="1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61722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Výsledok vyhľadávania obrázkov pre dopyt frog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3666"/>
            <a:ext cx="8964488" cy="687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398" y="659026"/>
            <a:ext cx="6181825" cy="1694180"/>
          </a:xfrm>
        </p:spPr>
        <p:txBody>
          <a:bodyPr anchor="ctr">
            <a:normAutofit/>
          </a:bodyPr>
          <a:lstStyle/>
          <a:p>
            <a:r>
              <a:rPr lang="sk-SK" sz="4400" b="1" dirty="0">
                <a:solidFill>
                  <a:schemeClr val="bg1"/>
                </a:solidFill>
              </a:rPr>
              <a:t>Žaby</a:t>
            </a:r>
          </a:p>
        </p:txBody>
      </p:sp>
    </p:spTree>
    <p:extLst>
      <p:ext uri="{BB962C8B-B14F-4D97-AF65-F5344CB8AC3E}">
        <p14:creationId xmlns:p14="http://schemas.microsoft.com/office/powerpoint/2010/main" val="32797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4"/>
            <a:ext cx="778527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Výsledok vyhľadávania obrázkov pre dopyt komá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61" y="0"/>
            <a:ext cx="9006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243367"/>
            <a:ext cx="2682629" cy="1259894"/>
          </a:xfrm>
        </p:spPr>
        <p:txBody>
          <a:bodyPr>
            <a:normAutofit/>
          </a:bodyPr>
          <a:lstStyle/>
          <a:p>
            <a:r>
              <a:rPr lang="sk-SK" sz="4400" b="1" dirty="0"/>
              <a:t>Komáre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86919" y="2133601"/>
            <a:ext cx="2682629" cy="3759253"/>
          </a:xfrm>
        </p:spPr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35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4"/>
            <a:ext cx="778527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Výsledok vyhľadávania obrázkov pre dopyt much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049" y="19527"/>
            <a:ext cx="8986951" cy="68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919" y="868959"/>
            <a:ext cx="2682629" cy="1259894"/>
          </a:xfrm>
        </p:spPr>
        <p:txBody>
          <a:bodyPr>
            <a:normAutofit/>
          </a:bodyPr>
          <a:lstStyle/>
          <a:p>
            <a:r>
              <a:rPr lang="sk-SK" sz="4400" b="1" dirty="0"/>
              <a:t>Muchy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86919" y="2133601"/>
            <a:ext cx="2682629" cy="3759253"/>
          </a:xfrm>
        </p:spPr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59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ok vyhľadávania obrázkov pre dopyt cattle plagu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589199" cy="1280890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chemeClr val="bg1"/>
                </a:solidFill>
              </a:rPr>
              <a:t>Mor dobytka</a:t>
            </a:r>
          </a:p>
        </p:txBody>
      </p:sp>
    </p:spTree>
    <p:extLst>
      <p:ext uri="{BB962C8B-B14F-4D97-AF65-F5344CB8AC3E}">
        <p14:creationId xmlns:p14="http://schemas.microsoft.com/office/powerpoint/2010/main" val="11081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4"/>
            <a:ext cx="778527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Výsledok vyhľadávania obrázkov pre dopyt vredy na te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7161" y="-5534"/>
            <a:ext cx="9006840" cy="685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919" y="645106"/>
            <a:ext cx="2682629" cy="1259894"/>
          </a:xfrm>
        </p:spPr>
        <p:txBody>
          <a:bodyPr>
            <a:normAutofit/>
          </a:bodyPr>
          <a:lstStyle/>
          <a:p>
            <a:r>
              <a:rPr lang="sk-SK" sz="4400" b="1" dirty="0"/>
              <a:t>Vredy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86919" y="2133601"/>
            <a:ext cx="2682629" cy="3759253"/>
          </a:xfrm>
        </p:spPr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59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4"/>
            <a:ext cx="778527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Výsledok vyhľadávania obrázkov pre dopyt krupobit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"/>
          <a:stretch/>
        </p:blipFill>
        <p:spPr bwMode="auto">
          <a:xfrm>
            <a:off x="137160" y="-16160"/>
            <a:ext cx="9006840" cy="68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919" y="645106"/>
            <a:ext cx="3220985" cy="1259894"/>
          </a:xfrm>
        </p:spPr>
        <p:txBody>
          <a:bodyPr>
            <a:noAutofit/>
          </a:bodyPr>
          <a:lstStyle/>
          <a:p>
            <a:r>
              <a:rPr lang="sk-SK" sz="4400" b="1" dirty="0"/>
              <a:t>Krupobitie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86919" y="2133601"/>
            <a:ext cx="2682629" cy="3759253"/>
          </a:xfrm>
        </p:spPr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21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4"/>
            <a:ext cx="778527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Výsledok vyhľadávania obrázkov pre dopyt roj kobyli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1" r="24993" b="-1"/>
          <a:stretch/>
        </p:blipFill>
        <p:spPr bwMode="auto">
          <a:xfrm>
            <a:off x="137160" y="0"/>
            <a:ext cx="9006840" cy="689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56176" y="116632"/>
            <a:ext cx="2686049" cy="1259894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chemeClr val="bg1"/>
                </a:solidFill>
              </a:rPr>
              <a:t>Kobylky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86919" y="2133601"/>
            <a:ext cx="2686049" cy="3759253"/>
          </a:xfrm>
        </p:spPr>
        <p:txBody>
          <a:bodyPr>
            <a:norm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041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4"/>
            <a:ext cx="778527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Výsledok vyhľadávania obrázkov pre dopyt hustá t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971" y="0"/>
            <a:ext cx="9073373" cy="685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919" y="645106"/>
            <a:ext cx="2682629" cy="1259894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chemeClr val="bg1"/>
                </a:solidFill>
              </a:rPr>
              <a:t>Tma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86919" y="2133601"/>
            <a:ext cx="2682629" cy="3759253"/>
          </a:xfrm>
        </p:spPr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15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4"/>
            <a:ext cx="778527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Výsledok vyhľadávania obrázkov pre dopyt smrť prvorodený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/>
          <a:stretch/>
        </p:blipFill>
        <p:spPr bwMode="auto">
          <a:xfrm>
            <a:off x="137160" y="-5534"/>
            <a:ext cx="9006840" cy="689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919" y="645106"/>
            <a:ext cx="4373113" cy="125989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k-SK" sz="4400" b="1" dirty="0"/>
              <a:t>Smrť prvorodených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86919" y="2133601"/>
            <a:ext cx="2686049" cy="3759253"/>
          </a:xfrm>
        </p:spPr>
        <p:txBody>
          <a:bodyPr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30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Výsledok vyhľadávania obrázkov pre dopyt otroci v egyp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r="31913" b="9090"/>
          <a:stretch/>
        </p:blipFill>
        <p:spPr bwMode="auto">
          <a:xfrm>
            <a:off x="1" y="10"/>
            <a:ext cx="9144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6172200" cy="6858000"/>
          </a:xfrm>
          <a:prstGeom prst="rect">
            <a:avLst/>
          </a:prstGeom>
          <a:solidFill>
            <a:schemeClr val="tx2">
              <a:lumMod val="5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06400" y="787401"/>
            <a:ext cx="5359400" cy="778933"/>
          </a:xfrm>
        </p:spPr>
        <p:txBody>
          <a:bodyPr anchor="ctr">
            <a:normAutofit/>
          </a:bodyPr>
          <a:lstStyle/>
          <a:p>
            <a:r>
              <a:rPr lang="sk-SK" sz="3200">
                <a:solidFill>
                  <a:srgbClr val="FEFFFF"/>
                </a:solidFill>
              </a:rPr>
              <a:t>Izrael v Egypte</a:t>
            </a: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406400" y="2032000"/>
            <a:ext cx="5533752" cy="4421336"/>
          </a:xfrm>
        </p:spPr>
        <p:txBody>
          <a:bodyPr>
            <a:noAutofit/>
          </a:bodyPr>
          <a:lstStyle/>
          <a:p>
            <a:r>
              <a:rPr lang="sk-SK" sz="2400" dirty="0">
                <a:solidFill>
                  <a:srgbClr val="FEFFFF"/>
                </a:solidFill>
              </a:rPr>
              <a:t>Jozef pozval svojho otca </a:t>
            </a:r>
            <a:r>
              <a:rPr lang="sk-SK" sz="2400" dirty="0" err="1">
                <a:solidFill>
                  <a:srgbClr val="FEFFFF"/>
                </a:solidFill>
              </a:rPr>
              <a:t>Jákoba</a:t>
            </a:r>
            <a:r>
              <a:rPr lang="sk-SK" sz="2400" dirty="0">
                <a:solidFill>
                  <a:srgbClr val="FEFFFF"/>
                </a:solidFill>
              </a:rPr>
              <a:t> a bratov s celými rodinami k sebe do Egypta</a:t>
            </a:r>
          </a:p>
          <a:p>
            <a:r>
              <a:rPr lang="sk-SK" sz="2400" dirty="0">
                <a:solidFill>
                  <a:srgbClr val="FEFFFF"/>
                </a:solidFill>
              </a:rPr>
              <a:t>Faraón sa z vďačnosti voči Jozefovi o nich postaral</a:t>
            </a:r>
          </a:p>
          <a:p>
            <a:r>
              <a:rPr lang="sk-SK" sz="2400" dirty="0">
                <a:solidFill>
                  <a:srgbClr val="FEFFFF"/>
                </a:solidFill>
              </a:rPr>
              <a:t>Vládcovia sa však menia</a:t>
            </a:r>
          </a:p>
          <a:p>
            <a:r>
              <a:rPr lang="sk-SK" sz="2400" dirty="0">
                <a:solidFill>
                  <a:srgbClr val="FEFFFF"/>
                </a:solidFill>
              </a:rPr>
              <a:t>Po desiatkach rokov, po pár storočiach zabudli na Jozefa a jeho záchranu Egypta</a:t>
            </a:r>
          </a:p>
          <a:p>
            <a:r>
              <a:rPr lang="sk-SK" sz="2400" dirty="0">
                <a:solidFill>
                  <a:srgbClr val="FEFFFF"/>
                </a:solidFill>
              </a:rPr>
              <a:t>Urobili z </a:t>
            </a:r>
            <a:r>
              <a:rPr lang="sk-SK" sz="2400" dirty="0" err="1">
                <a:solidFill>
                  <a:srgbClr val="FEFFFF"/>
                </a:solidFill>
              </a:rPr>
              <a:t>Izraelcov</a:t>
            </a:r>
            <a:r>
              <a:rPr lang="sk-SK" sz="2400" dirty="0">
                <a:solidFill>
                  <a:srgbClr val="FEFFFF"/>
                </a:solidFill>
              </a:rPr>
              <a:t> otrokov</a:t>
            </a:r>
          </a:p>
        </p:txBody>
      </p:sp>
    </p:spTree>
    <p:extLst>
      <p:ext uri="{BB962C8B-B14F-4D97-AF65-F5344CB8AC3E}">
        <p14:creationId xmlns:p14="http://schemas.microsoft.com/office/powerpoint/2010/main" val="408591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6" name="Picture 2" descr="Výsledok vyhľadávania obrázkov pre dopyt prechod cez m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r="14241" b="3403"/>
          <a:stretch/>
        </p:blipFill>
        <p:spPr bwMode="auto">
          <a:xfrm>
            <a:off x="1" y="10"/>
            <a:ext cx="9144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6172200" cy="6858000"/>
          </a:xfrm>
          <a:prstGeom prst="rect">
            <a:avLst/>
          </a:prstGeom>
          <a:solidFill>
            <a:schemeClr val="tx2">
              <a:lumMod val="5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400" y="787401"/>
            <a:ext cx="5359400" cy="778933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sk-SK" sz="2700">
                <a:solidFill>
                  <a:srgbClr val="FEFFFF"/>
                </a:solidFill>
              </a:rPr>
              <a:t>Prechod cez more </a:t>
            </a:r>
            <a:br>
              <a:rPr lang="sk-SK" sz="2700">
                <a:solidFill>
                  <a:srgbClr val="FEFFFF"/>
                </a:solidFill>
              </a:rPr>
            </a:br>
            <a:r>
              <a:rPr lang="sk-SK" sz="2700">
                <a:solidFill>
                  <a:srgbClr val="FEFFFF"/>
                </a:solidFill>
              </a:rPr>
              <a:t>– cesta do slobody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06400" y="2032000"/>
            <a:ext cx="5359400" cy="3879222"/>
          </a:xfrm>
        </p:spPr>
        <p:txBody>
          <a:bodyPr>
            <a:normAutofit/>
          </a:bodyPr>
          <a:lstStyle/>
          <a:p>
            <a:r>
              <a:rPr lang="sk-SK" sz="2800" dirty="0" err="1">
                <a:solidFill>
                  <a:srgbClr val="FEFFFF"/>
                </a:solidFill>
              </a:rPr>
              <a:t>Ramses</a:t>
            </a:r>
            <a:r>
              <a:rPr lang="sk-SK" sz="2800" dirty="0">
                <a:solidFill>
                  <a:srgbClr val="FEFFFF"/>
                </a:solidFill>
              </a:rPr>
              <a:t> II. prepustil hebrejských otrokov, ale neskôr si to rozmyslel a prenasledoval ich</a:t>
            </a:r>
          </a:p>
          <a:p>
            <a:r>
              <a:rPr lang="sk-SK" sz="2800" dirty="0">
                <a:solidFill>
                  <a:srgbClr val="FEFFFF"/>
                </a:solidFill>
              </a:rPr>
              <a:t>Vojsko zastalo pred morom, kde ich zastavil Pán Boh</a:t>
            </a:r>
          </a:p>
          <a:p>
            <a:r>
              <a:rPr lang="sk-SK" sz="2800" dirty="0">
                <a:solidFill>
                  <a:srgbClr val="FEFFFF"/>
                </a:solidFill>
              </a:rPr>
              <a:t>Ľud Boží však suchou nohou prešiel cez more</a:t>
            </a:r>
          </a:p>
        </p:txBody>
      </p:sp>
    </p:spTree>
    <p:extLst>
      <p:ext uri="{BB962C8B-B14F-4D97-AF65-F5344CB8AC3E}">
        <p14:creationId xmlns:p14="http://schemas.microsoft.com/office/powerpoint/2010/main" val="33234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410" name="Picture 2" descr="Výsledok vyhľadávania obrázkov pre dopyt vykúpenie v Ježišov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8" r="11721" b="9092"/>
          <a:stretch/>
        </p:blipFill>
        <p:spPr bwMode="auto">
          <a:xfrm>
            <a:off x="1" y="10"/>
            <a:ext cx="9144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6172200" cy="6858000"/>
          </a:xfrm>
          <a:prstGeom prst="rect">
            <a:avLst/>
          </a:prstGeom>
          <a:solidFill>
            <a:schemeClr val="tx2">
              <a:lumMod val="5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659027"/>
            <a:ext cx="6782018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400" y="787401"/>
            <a:ext cx="5359400" cy="778933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sk-SK" sz="2700">
                <a:solidFill>
                  <a:srgbClr val="FEFFFF"/>
                </a:solidFill>
              </a:rPr>
              <a:t>Z otroctva hriechu </a:t>
            </a:r>
            <a:br>
              <a:rPr lang="sk-SK" sz="2700">
                <a:solidFill>
                  <a:srgbClr val="FEFFFF"/>
                </a:solidFill>
              </a:rPr>
            </a:br>
            <a:r>
              <a:rPr lang="sk-SK" sz="2700">
                <a:solidFill>
                  <a:srgbClr val="FEFFFF"/>
                </a:solidFill>
              </a:rPr>
              <a:t>do slobody Božích detí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06400" y="2032000"/>
            <a:ext cx="5533752" cy="4277320"/>
          </a:xfrm>
        </p:spPr>
        <p:txBody>
          <a:bodyPr>
            <a:noAutofit/>
          </a:bodyPr>
          <a:lstStyle/>
          <a:p>
            <a:r>
              <a:rPr lang="sk-SK" sz="2400" dirty="0">
                <a:solidFill>
                  <a:srgbClr val="FEFFFF"/>
                </a:solidFill>
              </a:rPr>
              <a:t>Boh nás oslobodzuje ako svoj ľud</a:t>
            </a:r>
          </a:p>
          <a:p>
            <a:r>
              <a:rPr lang="sk-SK" sz="2400" dirty="0">
                <a:solidFill>
                  <a:srgbClr val="FEFFFF"/>
                </a:solidFill>
              </a:rPr>
              <a:t>Ježiš je Záchranca</a:t>
            </a:r>
          </a:p>
          <a:p>
            <a:r>
              <a:rPr lang="sk-SK" sz="2400" dirty="0">
                <a:solidFill>
                  <a:srgbClr val="FEFFFF"/>
                </a:solidFill>
              </a:rPr>
              <a:t>Starý Adam je </a:t>
            </a:r>
            <a:r>
              <a:rPr lang="sk-SK" sz="2400" dirty="0" err="1">
                <a:solidFill>
                  <a:srgbClr val="FEFFFF"/>
                </a:solidFill>
              </a:rPr>
              <a:t>umrtvovaný</a:t>
            </a:r>
            <a:r>
              <a:rPr lang="sk-SK" sz="2400" dirty="0">
                <a:solidFill>
                  <a:srgbClr val="FEFFFF"/>
                </a:solidFill>
              </a:rPr>
              <a:t> a povstáva nový Adam – Kristus</a:t>
            </a:r>
          </a:p>
          <a:p>
            <a:r>
              <a:rPr lang="sk-SK" sz="2400" dirty="0">
                <a:solidFill>
                  <a:srgbClr val="FEFFFF"/>
                </a:solidFill>
              </a:rPr>
              <a:t>Putovali do zasľúbenej krajiny Kanaánu, my putujeme za Kristom do Kráľovstva nebeského</a:t>
            </a:r>
          </a:p>
          <a:p>
            <a:r>
              <a:rPr lang="sk-SK" sz="2400" dirty="0">
                <a:solidFill>
                  <a:srgbClr val="FEFFFF"/>
                </a:solidFill>
              </a:rPr>
              <a:t>„Keď vás teda Syn vyslobodí, budete skutočne slobodní.“</a:t>
            </a:r>
          </a:p>
        </p:txBody>
      </p:sp>
    </p:spTree>
    <p:extLst>
      <p:ext uri="{BB962C8B-B14F-4D97-AF65-F5344CB8AC3E}">
        <p14:creationId xmlns:p14="http://schemas.microsoft.com/office/powerpoint/2010/main" val="23301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100" name="Picture 4" descr="Výsledok vyhľadávania obrázkov pre dopyt Mos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9" t="399" r="5502" b="-399"/>
          <a:stretch/>
        </p:blipFill>
        <p:spPr bwMode="auto">
          <a:xfrm>
            <a:off x="-36513" y="0"/>
            <a:ext cx="9217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5715" y="-1"/>
            <a:ext cx="915543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Výsledok vyhľadávania obrázkov pre dopyt otroci v egypte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r="1887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Group 6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9" y="228600"/>
            <a:ext cx="2138628" cy="6638625"/>
            <a:chOff x="2487613" y="285750"/>
            <a:chExt cx="2428875" cy="5654676"/>
          </a:xfrm>
        </p:grpSpPr>
        <p:sp>
          <p:nvSpPr>
            <p:cNvPr id="70" name="Freeform 1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2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2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2" name="Group 8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413" y="-786"/>
            <a:ext cx="1767505" cy="6854040"/>
            <a:chOff x="6627813" y="194833"/>
            <a:chExt cx="1952625" cy="5678918"/>
          </a:xfrm>
        </p:grpSpPr>
        <p:sp>
          <p:nvSpPr>
            <p:cNvPr id="83" name="Freeform 2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2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29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1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3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4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5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5" name="Rectangle 9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Je zlé zabúdať na dobré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400" dirty="0"/>
              <a:t>Potom pamätáme väčšinou len zlé</a:t>
            </a:r>
          </a:p>
          <a:p>
            <a:r>
              <a:rPr lang="sk-SK" sz="2400" dirty="0"/>
              <a:t>Kazí to vzťahy, priateľstvá a dôveru</a:t>
            </a:r>
          </a:p>
          <a:p>
            <a:r>
              <a:rPr lang="sk-SK" sz="2400" dirty="0"/>
              <a:t>Vzniknú hádky, nedorozumenia či nenávisť</a:t>
            </a:r>
          </a:p>
          <a:p>
            <a:r>
              <a:rPr lang="sk-SK" sz="2400" dirty="0"/>
              <a:t>Jednoducho to škodí ...</a:t>
            </a:r>
          </a:p>
          <a:p>
            <a:r>
              <a:rPr lang="sk-SK" sz="2400" dirty="0"/>
              <a:t>Pán Ježiš nás však učí odpúšťať a ...: „Milujte svojich nepriateľov, dobrorečte tým, ktorí vás preklínajú, čiňte dobre tým, ktorí vás nenávidia.! </a:t>
            </a:r>
            <a:r>
              <a:rPr lang="sk-SK" sz="2400" dirty="0" err="1"/>
              <a:t>Mt</a:t>
            </a:r>
            <a:r>
              <a:rPr lang="sk-SK" sz="2400" dirty="0"/>
              <a:t> 5, 44</a:t>
            </a:r>
          </a:p>
        </p:txBody>
      </p:sp>
    </p:spTree>
    <p:extLst>
      <p:ext uri="{BB962C8B-B14F-4D97-AF65-F5344CB8AC3E}">
        <p14:creationId xmlns:p14="http://schemas.microsoft.com/office/powerpoint/2010/main" val="10157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Otroctvo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27584" y="1412776"/>
            <a:ext cx="4312363" cy="5112568"/>
          </a:xfrm>
        </p:spPr>
        <p:txBody>
          <a:bodyPr>
            <a:noAutofit/>
          </a:bodyPr>
          <a:lstStyle/>
          <a:p>
            <a:r>
              <a:rPr lang="sk-SK" sz="2400" dirty="0"/>
              <a:t>Otrokárstvo je systém založený na využívaní práce otrokov. </a:t>
            </a:r>
            <a:endParaRPr lang="sk-SK" sz="2400" dirty="0" smtClean="0"/>
          </a:p>
          <a:p>
            <a:r>
              <a:rPr lang="sk-SK" sz="2400" dirty="0" smtClean="0"/>
              <a:t>Človek </a:t>
            </a:r>
            <a:r>
              <a:rPr lang="sk-SK" sz="2400" dirty="0"/>
              <a:t>žijúci v otroctve, otrok, je úplne osobne závislý a neslobodný a je predmetom vlastníctva.</a:t>
            </a:r>
          </a:p>
          <a:p>
            <a:r>
              <a:rPr lang="sk-SK" sz="2400" dirty="0"/>
              <a:t>Za vlády </a:t>
            </a:r>
            <a:r>
              <a:rPr lang="sk-SK" sz="2400" dirty="0" err="1"/>
              <a:t>Ramsesa</a:t>
            </a:r>
            <a:r>
              <a:rPr lang="sk-SK" sz="2400" dirty="0"/>
              <a:t> II. to mali </a:t>
            </a:r>
            <a:r>
              <a:rPr lang="sk-SK" sz="2400" dirty="0" err="1"/>
              <a:t>Izraelci</a:t>
            </a:r>
            <a:r>
              <a:rPr lang="sk-SK" sz="2400" dirty="0"/>
              <a:t> veľmi ťažké, robili tehly na faraónove stavby</a:t>
            </a:r>
          </a:p>
          <a:p>
            <a:r>
              <a:rPr lang="sk-SK" sz="2400" dirty="0"/>
              <a:t>Vraždenie malých Hebrejských chlapcov</a:t>
            </a:r>
          </a:p>
          <a:p>
            <a:endParaRPr lang="sk-SK" sz="2400" dirty="0"/>
          </a:p>
        </p:txBody>
      </p:sp>
      <p:pic>
        <p:nvPicPr>
          <p:cNvPr id="14" name="Zástupný objekt pre obsah 13" descr="... .sk - Obrázky - Na zamyslenie - Pretvárka, faloš a naše otroctvo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5020" y="1196752"/>
            <a:ext cx="3288490" cy="47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/>
          <a:srcRect t="12653" b="10479"/>
          <a:stretch/>
        </p:blipFill>
        <p:spPr>
          <a:xfrm>
            <a:off x="1" y="0"/>
            <a:ext cx="9143999" cy="6858001"/>
          </a:xfrm>
          <a:prstGeom prst="rect">
            <a:avLst/>
          </a:prstGeom>
        </p:spPr>
      </p:pic>
      <p:sp>
        <p:nvSpPr>
          <p:cNvPr id="7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0"/>
            <a:ext cx="7793831" cy="6858000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tx2">
              <a:lumMod val="50000"/>
              <a:alpha val="63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06401" y="626534"/>
            <a:ext cx="5389735" cy="1278467"/>
          </a:xfrm>
        </p:spPr>
        <p:txBody>
          <a:bodyPr anchor="ctr">
            <a:normAutofit/>
          </a:bodyPr>
          <a:lstStyle/>
          <a:p>
            <a:r>
              <a:rPr lang="sk-SK" sz="3200" dirty="0">
                <a:solidFill>
                  <a:srgbClr val="FEFFFF"/>
                </a:solidFill>
              </a:rPr>
              <a:t>Mojžiš – z vody vytiahnutý</a:t>
            </a:r>
          </a:p>
        </p:txBody>
      </p:sp>
      <p:sp>
        <p:nvSpPr>
          <p:cNvPr id="2054" name="Content Placeholder 2053"/>
          <p:cNvSpPr>
            <a:spLocks noGrp="1"/>
          </p:cNvSpPr>
          <p:nvPr>
            <p:ph idx="1"/>
          </p:nvPr>
        </p:nvSpPr>
        <p:spPr>
          <a:xfrm>
            <a:off x="406401" y="2133600"/>
            <a:ext cx="5619750" cy="4319736"/>
          </a:xfrm>
        </p:spPr>
        <p:txBody>
          <a:bodyPr>
            <a:noAutofit/>
          </a:bodyPr>
          <a:lstStyle/>
          <a:p>
            <a:r>
              <a:rPr lang="sk-SK" sz="2400" dirty="0">
                <a:solidFill>
                  <a:srgbClr val="FEFFFF"/>
                </a:solidFill>
              </a:rPr>
              <a:t>2 kniha Mojžišova – </a:t>
            </a:r>
            <a:r>
              <a:rPr lang="sk-SK" sz="2400" dirty="0" err="1">
                <a:solidFill>
                  <a:srgbClr val="FEFFFF"/>
                </a:solidFill>
              </a:rPr>
              <a:t>Exodus</a:t>
            </a:r>
            <a:endParaRPr lang="sk-SK" sz="2400" dirty="0">
              <a:solidFill>
                <a:srgbClr val="FEFFFF"/>
              </a:solidFill>
            </a:endParaRPr>
          </a:p>
          <a:p>
            <a:r>
              <a:rPr lang="sk-SK" sz="2400" dirty="0">
                <a:solidFill>
                  <a:srgbClr val="FEFFFF"/>
                </a:solidFill>
              </a:rPr>
              <a:t>Rodičia z domu </a:t>
            </a:r>
            <a:r>
              <a:rPr lang="sk-SK" sz="2400" dirty="0" err="1">
                <a:solidFill>
                  <a:srgbClr val="FEFFFF"/>
                </a:solidFill>
              </a:rPr>
              <a:t>Léviho</a:t>
            </a:r>
            <a:endParaRPr lang="sk-SK" sz="2400" dirty="0">
              <a:solidFill>
                <a:srgbClr val="FEFFFF"/>
              </a:solidFill>
            </a:endParaRPr>
          </a:p>
          <a:p>
            <a:r>
              <a:rPr lang="sk-SK" sz="2400" dirty="0">
                <a:solidFill>
                  <a:srgbClr val="FEFFFF"/>
                </a:solidFill>
              </a:rPr>
              <a:t>Brat </a:t>
            </a:r>
            <a:r>
              <a:rPr lang="sk-SK" sz="2400" dirty="0" err="1">
                <a:solidFill>
                  <a:srgbClr val="FEFFFF"/>
                </a:solidFill>
              </a:rPr>
              <a:t>Áron</a:t>
            </a:r>
            <a:r>
              <a:rPr lang="sk-SK" sz="2400" dirty="0">
                <a:solidFill>
                  <a:srgbClr val="FEFFFF"/>
                </a:solidFill>
              </a:rPr>
              <a:t> a sestra Miriam</a:t>
            </a:r>
          </a:p>
          <a:p>
            <a:r>
              <a:rPr lang="sk-SK" sz="2400" dirty="0">
                <a:solidFill>
                  <a:srgbClr val="FEFFFF"/>
                </a:solidFill>
              </a:rPr>
              <a:t>Vyrastal na faraónovom dvore u faraónovej dcéry</a:t>
            </a:r>
          </a:p>
          <a:p>
            <a:r>
              <a:rPr lang="sk-SK" sz="2400" dirty="0">
                <a:solidFill>
                  <a:srgbClr val="FEFFFF"/>
                </a:solidFill>
              </a:rPr>
              <a:t>Zabil človeka a utiekol na púšť</a:t>
            </a:r>
          </a:p>
          <a:p>
            <a:r>
              <a:rPr lang="sk-SK" sz="2400" dirty="0">
                <a:solidFill>
                  <a:srgbClr val="FEFFFF"/>
                </a:solidFill>
              </a:rPr>
              <a:t>Žil pri </a:t>
            </a:r>
            <a:r>
              <a:rPr lang="sk-SK" sz="2400" dirty="0" err="1">
                <a:solidFill>
                  <a:srgbClr val="FEFFFF"/>
                </a:solidFill>
              </a:rPr>
              <a:t>Midjáncoch</a:t>
            </a:r>
            <a:r>
              <a:rPr lang="sk-SK" sz="2400" dirty="0">
                <a:solidFill>
                  <a:srgbClr val="FEFFFF"/>
                </a:solidFill>
              </a:rPr>
              <a:t>, kde bol pastierom</a:t>
            </a:r>
          </a:p>
          <a:p>
            <a:r>
              <a:rPr lang="sk-SK" sz="2400" dirty="0">
                <a:solidFill>
                  <a:srgbClr val="FEFFFF"/>
                </a:solidFill>
              </a:rPr>
              <a:t>Stretol sa s Bohom na </a:t>
            </a:r>
            <a:r>
              <a:rPr lang="sk-SK" sz="2400" dirty="0" smtClean="0">
                <a:solidFill>
                  <a:srgbClr val="FEFFFF"/>
                </a:solidFill>
              </a:rPr>
              <a:t>Sinaji</a:t>
            </a:r>
            <a:endParaRPr lang="en-US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Výsledok vyhľadávania obrázkov pre dopyt mojžiš"/>
          <p:cNvPicPr>
            <a:picLocks noChangeAspect="1"/>
          </p:cNvPicPr>
          <p:nvPr/>
        </p:nvPicPr>
        <p:blipFill rotWithShape="1">
          <a:blip r:embed="rId2"/>
          <a:srcRect t="294" r="9394" b="879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7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0"/>
            <a:ext cx="7793831" cy="6858000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tx2">
              <a:lumMod val="50000"/>
              <a:alpha val="63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06401" y="626534"/>
            <a:ext cx="5389735" cy="1278467"/>
          </a:xfrm>
        </p:spPr>
        <p:txBody>
          <a:bodyPr anchor="ctr">
            <a:normAutofit/>
          </a:bodyPr>
          <a:lstStyle/>
          <a:p>
            <a:r>
              <a:rPr lang="sk-SK" sz="3200" dirty="0">
                <a:solidFill>
                  <a:srgbClr val="FEFFFF"/>
                </a:solidFill>
              </a:rPr>
              <a:t>Mojžiš – povolanie</a:t>
            </a:r>
          </a:p>
        </p:txBody>
      </p:sp>
      <p:sp>
        <p:nvSpPr>
          <p:cNvPr id="2054" name="Content Placeholder 2053"/>
          <p:cNvSpPr>
            <a:spLocks noGrp="1"/>
          </p:cNvSpPr>
          <p:nvPr>
            <p:ph idx="1"/>
          </p:nvPr>
        </p:nvSpPr>
        <p:spPr>
          <a:xfrm>
            <a:off x="406401" y="2133600"/>
            <a:ext cx="5619750" cy="3809999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FEFFFF"/>
                </a:solidFill>
              </a:rPr>
              <a:t>Videnie horiaceho kra</a:t>
            </a:r>
          </a:p>
          <a:p>
            <a:r>
              <a:rPr lang="sk-SK" sz="2800" dirty="0">
                <a:solidFill>
                  <a:srgbClr val="FEFFFF"/>
                </a:solidFill>
              </a:rPr>
              <a:t>Boh hovorí k Mojžišovi</a:t>
            </a:r>
          </a:p>
          <a:p>
            <a:r>
              <a:rPr lang="sk-SK" sz="2800" dirty="0">
                <a:solidFill>
                  <a:srgbClr val="FEFFFF"/>
                </a:solidFill>
              </a:rPr>
              <a:t>Povoláva ho vyslobodiť svoj ľud z Egypta</a:t>
            </a:r>
          </a:p>
          <a:p>
            <a:r>
              <a:rPr lang="sk-SK" sz="2800" dirty="0">
                <a:solidFill>
                  <a:srgbClr val="FEFFFF"/>
                </a:solidFill>
              </a:rPr>
              <a:t>Ukazuje mu svoju moc – malomocenstvo, had</a:t>
            </a:r>
          </a:p>
          <a:p>
            <a:r>
              <a:rPr lang="sk-SK" sz="2800" dirty="0">
                <a:solidFill>
                  <a:srgbClr val="FEFFFF"/>
                </a:solidFill>
              </a:rPr>
              <a:t>Dal mu spoznať svoje </a:t>
            </a:r>
            <a:r>
              <a:rPr lang="sk-SK" sz="2800" dirty="0" smtClean="0">
                <a:solidFill>
                  <a:srgbClr val="FEFFFF"/>
                </a:solidFill>
              </a:rPr>
              <a:t>meno</a:t>
            </a:r>
            <a:endParaRPr lang="en-US" sz="28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2" descr="Výsledok vyhľadávania obrázkov pre dopyt Boh"/>
          <p:cNvPicPr>
            <a:picLocks noChangeAspect="1"/>
          </p:cNvPicPr>
          <p:nvPr/>
        </p:nvPicPr>
        <p:blipFill rotWithShape="1">
          <a:blip r:embed="rId2"/>
          <a:srcRect l="1523" t="6038" r="14851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7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1" y="0"/>
            <a:ext cx="7793831" cy="6858000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tx2">
              <a:lumMod val="50000"/>
              <a:alpha val="63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6401" y="626534"/>
            <a:ext cx="5346700" cy="1278467"/>
          </a:xfrm>
        </p:spPr>
        <p:txBody>
          <a:bodyPr anchor="ctr">
            <a:normAutofit/>
          </a:bodyPr>
          <a:lstStyle/>
          <a:p>
            <a:r>
              <a:rPr lang="sk-SK" sz="3200" dirty="0">
                <a:solidFill>
                  <a:srgbClr val="FEFFFF"/>
                </a:solidFill>
              </a:rPr>
              <a:t>Božie meno</a:t>
            </a:r>
          </a:p>
        </p:txBody>
      </p:sp>
      <p:sp>
        <p:nvSpPr>
          <p:cNvPr id="4102" name="Content Placeholder 4101"/>
          <p:cNvSpPr>
            <a:spLocks noGrp="1"/>
          </p:cNvSpPr>
          <p:nvPr>
            <p:ph idx="1"/>
          </p:nvPr>
        </p:nvSpPr>
        <p:spPr>
          <a:xfrm>
            <a:off x="302854" y="1556792"/>
            <a:ext cx="7103248" cy="4824536"/>
          </a:xfrm>
        </p:spPr>
        <p:txBody>
          <a:bodyPr>
            <a:noAutofit/>
          </a:bodyPr>
          <a:lstStyle/>
          <a:p>
            <a:r>
              <a:rPr lang="sk-SK" sz="2400" dirty="0">
                <a:solidFill>
                  <a:srgbClr val="FEFFFF"/>
                </a:solidFill>
              </a:rPr>
              <a:t>Jahve </a:t>
            </a:r>
          </a:p>
          <a:p>
            <a:r>
              <a:rPr lang="sk-SK" sz="2400" dirty="0" err="1">
                <a:solidFill>
                  <a:srgbClr val="FEFFFF"/>
                </a:solidFill>
              </a:rPr>
              <a:t>Adónaj</a:t>
            </a:r>
            <a:r>
              <a:rPr lang="sk-SK" sz="2400" dirty="0">
                <a:solidFill>
                  <a:srgbClr val="FEFFFF"/>
                </a:solidFill>
              </a:rPr>
              <a:t> – Pán</a:t>
            </a:r>
          </a:p>
          <a:p>
            <a:r>
              <a:rPr lang="sk-SK" sz="2400" dirty="0">
                <a:solidFill>
                  <a:srgbClr val="FEFFFF"/>
                </a:solidFill>
              </a:rPr>
              <a:t>Hospodin</a:t>
            </a:r>
          </a:p>
          <a:p>
            <a:r>
              <a:rPr lang="sk-SK" sz="2400" dirty="0" err="1">
                <a:solidFill>
                  <a:srgbClr val="FEFFFF"/>
                </a:solidFill>
              </a:rPr>
              <a:t>Elóhim</a:t>
            </a:r>
            <a:endParaRPr lang="sk-SK" sz="2400" dirty="0">
              <a:solidFill>
                <a:srgbClr val="FEFFFF"/>
              </a:solidFill>
            </a:endParaRPr>
          </a:p>
          <a:p>
            <a:endParaRPr lang="sk-SK" sz="2400" dirty="0">
              <a:solidFill>
                <a:srgbClr val="FEFFFF"/>
              </a:solidFill>
            </a:endParaRPr>
          </a:p>
          <a:p>
            <a:endParaRPr lang="sk-SK" sz="2400" dirty="0">
              <a:solidFill>
                <a:srgbClr val="FEFFFF"/>
              </a:solidFill>
            </a:endParaRPr>
          </a:p>
          <a:p>
            <a:r>
              <a:rPr lang="sk-SK" sz="2400" dirty="0" smtClean="0">
                <a:solidFill>
                  <a:srgbClr val="FEFFFF"/>
                </a:solidFill>
              </a:rPr>
              <a:t>Boh </a:t>
            </a:r>
            <a:r>
              <a:rPr lang="sk-SK" sz="2400" dirty="0">
                <a:solidFill>
                  <a:srgbClr val="FEFFFF"/>
                </a:solidFill>
              </a:rPr>
              <a:t>Otec – Stvoriteľ</a:t>
            </a:r>
          </a:p>
          <a:p>
            <a:r>
              <a:rPr lang="sk-SK" sz="2400" dirty="0">
                <a:solidFill>
                  <a:srgbClr val="FEFFFF"/>
                </a:solidFill>
              </a:rPr>
              <a:t>Boh Syn – Ježiš Kristus, Mesiáš, Vykupiteľ, Baránok Boží</a:t>
            </a:r>
          </a:p>
          <a:p>
            <a:r>
              <a:rPr lang="sk-SK" sz="2400" dirty="0">
                <a:solidFill>
                  <a:srgbClr val="FEFFFF"/>
                </a:solidFill>
              </a:rPr>
              <a:t>Duch Svätý – Posvätiteľ, Radca, Učiteľ</a:t>
            </a:r>
          </a:p>
          <a:p>
            <a:endParaRPr lang="sk-SK" sz="2400" dirty="0">
              <a:solidFill>
                <a:srgbClr val="FEFFFF"/>
              </a:solidFill>
            </a:endParaRPr>
          </a:p>
          <a:p>
            <a:endParaRPr lang="en-US" sz="2400" dirty="0">
              <a:solidFill>
                <a:srgbClr val="FEFFFF"/>
              </a:solidFill>
            </a:endParaRPr>
          </a:p>
        </p:txBody>
      </p:sp>
      <p:pic>
        <p:nvPicPr>
          <p:cNvPr id="4" name="Picture 6" descr="Výsledok vyhľadávania obrázkov pre dopyt B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21" y="2791084"/>
            <a:ext cx="5810250" cy="23812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4"/>
            <a:ext cx="778527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ýsledok vyhľadávania obrázkov pre dopyt desať božích rá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r="5063" b="-1"/>
          <a:stretch/>
        </p:blipFill>
        <p:spPr bwMode="auto">
          <a:xfrm>
            <a:off x="137160" y="0"/>
            <a:ext cx="6894438" cy="685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68759" y="4801330"/>
            <a:ext cx="1975242" cy="1259894"/>
          </a:xfrm>
        </p:spPr>
        <p:txBody>
          <a:bodyPr>
            <a:noAutofit/>
          </a:bodyPr>
          <a:lstStyle/>
          <a:p>
            <a:r>
              <a:rPr lang="sk-SK" sz="4400" dirty="0"/>
              <a:t>Desať rán</a:t>
            </a:r>
          </a:p>
        </p:txBody>
      </p:sp>
      <p:pic>
        <p:nvPicPr>
          <p:cNvPr id="5124" name="Picture 4" descr="Výsledok vyhľadávania obrázkov pre dopyt desať božích rá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66"/>
          <a:stretch/>
        </p:blipFill>
        <p:spPr bwMode="auto">
          <a:xfrm>
            <a:off x="4860032" y="-5535"/>
            <a:ext cx="4283968" cy="336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Výsledok vyhľadávania obrázkov pre dopyt ten plagues in Egyp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5282"/>
            <a:ext cx="8964489" cy="686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7839EA5-B4E6-4915-A234-E0C9C7D686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363</Words>
  <Application>Microsoft Office PowerPoint</Application>
  <PresentationFormat>Prezentácia na obrazovke (4:3)</PresentationFormat>
  <Paragraphs>65</Paragraphs>
  <Slides>22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Constantia</vt:lpstr>
      <vt:lpstr>Wingdings 3</vt:lpstr>
      <vt:lpstr>Dym</vt:lpstr>
      <vt:lpstr>Prezentácia programu PowerPoint</vt:lpstr>
      <vt:lpstr>Izrael v Egypte</vt:lpstr>
      <vt:lpstr>Je zlé zabúdať na dobré</vt:lpstr>
      <vt:lpstr>Otroctvo</vt:lpstr>
      <vt:lpstr>Mojžiš – z vody vytiahnutý</vt:lpstr>
      <vt:lpstr>Mojžiš – povolanie</vt:lpstr>
      <vt:lpstr>Božie meno</vt:lpstr>
      <vt:lpstr>Desať rán</vt:lpstr>
      <vt:lpstr>Prezentácia programu PowerPoint</vt:lpstr>
      <vt:lpstr>Krv</vt:lpstr>
      <vt:lpstr>Žaby</vt:lpstr>
      <vt:lpstr>Komáre</vt:lpstr>
      <vt:lpstr>Muchy</vt:lpstr>
      <vt:lpstr>Mor dobytka</vt:lpstr>
      <vt:lpstr>Vredy</vt:lpstr>
      <vt:lpstr>Krupobitie</vt:lpstr>
      <vt:lpstr>Kobylky</vt:lpstr>
      <vt:lpstr>Tma</vt:lpstr>
      <vt:lpstr>Smrť prvorodených</vt:lpstr>
      <vt:lpstr>Prechod cez more  – cesta do slobody</vt:lpstr>
      <vt:lpstr>Z otroctva hriechu  do slobody Božích detí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2016-10-11T19:49:07Z</dcterms:created>
  <dcterms:modified xsi:type="dcterms:W3CDTF">2016-10-12T20:56:08Z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TC018814159991</vt:lpwstr>
  </property>
</Properties>
</file>