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61" r:id="rId3"/>
    <p:sldId id="262" r:id="rId4"/>
    <p:sldId id="263" r:id="rId5"/>
    <p:sldId id="274" r:id="rId6"/>
    <p:sldId id="273" r:id="rId7"/>
    <p:sldId id="264" r:id="rId8"/>
    <p:sldId id="265" r:id="rId9"/>
    <p:sldId id="266" r:id="rId10"/>
    <p:sldId id="268" r:id="rId11"/>
    <p:sldId id="269" r:id="rId12"/>
    <p:sldId id="277" r:id="rId13"/>
    <p:sldId id="281" r:id="rId14"/>
    <p:sldId id="278" r:id="rId15"/>
    <p:sldId id="282" r:id="rId16"/>
    <p:sldId id="279" r:id="rId17"/>
    <p:sldId id="283" r:id="rId18"/>
    <p:sldId id="270" r:id="rId19"/>
    <p:sldId id="267" r:id="rId20"/>
    <p:sldId id="275" r:id="rId21"/>
    <p:sldId id="271" r:id="rId22"/>
    <p:sldId id="272" r:id="rId23"/>
    <p:sldId id="276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sk-SK" smtClean="0"/>
              <a:t>12.05.2016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sk-SK" smtClean="0"/>
              <a:t>12.05.2016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ovná spojnica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nica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ovná spojnica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ovná spojnica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ovná spojnica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ovná spojnica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nica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ovná spojnica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ovná spojnica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sk-SK" smtClean="0"/>
              <a:t>12.05.2016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sk-SK" smtClean="0"/>
              <a:t>12.05.2016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sk-SK" smtClean="0"/>
              <a:t>12.05.2016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ovná spojnica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ovná spojnica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ovná spojnica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sk-SK" smtClean="0"/>
              <a:t>12.05.2016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sk-SK" smtClean="0"/>
              <a:t>12.05.2016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sk-SK" smtClean="0"/>
              <a:t>12.05.2016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ovná spojnica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ovná spojnica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ovná spojnica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ovná spojnica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ovná spojnica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ovná spojnica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ovná spojnica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ovná spojnica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ovná spojnica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ovná spojnica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vná spojnica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vná spojnica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ovná spojnica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ovná spojnica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ovná spojnica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ovná spojnica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ovná spojnica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ovná spojnica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ovná spojnica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ovná spojnica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ovná spojnica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ovná spojnica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ovná spojnica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ovná spojnica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ovná spojnica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ovná spojnica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ovná spojnica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ovná spojnica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ovná spojnica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ovná spojnica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ovná spojnica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ovná spojnica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ovná spojnica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ovná spojnica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ovná spojnica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ovná spojnica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ovná spojnica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ovná spojnica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ovná spojnica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ovná spojnica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ovná spojnica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dátumu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sk-SK" smtClean="0"/>
              <a:t>12.05.2016</a:t>
            </a:fld>
            <a:endParaRPr lang="sk-SK" dirty="0"/>
          </a:p>
        </p:txBody>
      </p:sp>
      <p:sp>
        <p:nvSpPr>
          <p:cNvPr id="213" name="Zástupný symbol päty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14" name="Zástupný symbol čísla snímky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ovná spojnica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ovná spojnica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ovná spojnica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ovná spojnica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ovná spojnica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ovná spojnica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ovná spojnica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ĺž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60" name="Rovná spojnica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sk-SK" smtClean="0"/>
              <a:t>12.05.2016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ovná spojnica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ovná spojnica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ovná spojnica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ĺž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cxnSp>
        <p:nvCxnSpPr>
          <p:cNvPr id="59" name="Rovná spojnica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ovná spojnica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ovná spojnica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ovná spojnica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ovná spojnica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ovná spojnica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ovná spojnica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ovná spojnica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ovná spojnica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ovná spojnica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ovná spojnica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ovná spojnica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ovná spojnica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ovná spojnica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ovná spojnica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ovná spojnica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ovná spojnica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ovná spojnica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sk-SK" smtClean="0"/>
              <a:t>12.05.2016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8" name="Rovná spojnica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dirty="0" smtClean="0"/>
              <a:t>Evanjelický spevník - piesne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smtClean="0">
                <a:solidFill>
                  <a:schemeClr val="tx2">
                    <a:lumMod val="75000"/>
                  </a:schemeClr>
                </a:solidFill>
              </a:rPr>
              <a:t>Cirkev</a:t>
            </a:r>
            <a:endParaRPr lang="sk-SK" sz="2000" b="0" i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skolahudbyonline.eu/wp-content/uploads/2012/12/Noty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29" y="0"/>
            <a:ext cx="41656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150" y="465753"/>
            <a:ext cx="9601200" cy="1142385"/>
          </a:xfrm>
        </p:spPr>
        <p:txBody>
          <a:bodyPr/>
          <a:lstStyle/>
          <a:p>
            <a:r>
              <a:rPr lang="sk-SK" dirty="0"/>
              <a:t>Evanjelický spevník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38150" y="1981199"/>
            <a:ext cx="5524500" cy="3810001"/>
          </a:xfrm>
        </p:spPr>
        <p:txBody>
          <a:bodyPr>
            <a:noAutofit/>
          </a:bodyPr>
          <a:lstStyle/>
          <a:p>
            <a:r>
              <a:rPr lang="sk-SK" sz="2800" dirty="0"/>
              <a:t>Dnešný </a:t>
            </a:r>
            <a:r>
              <a:rPr lang="sk-SK" sz="2800" dirty="0" smtClean="0"/>
              <a:t>Evanjelický spevník </a:t>
            </a:r>
            <a:r>
              <a:rPr lang="sk-SK" sz="2800" dirty="0"/>
              <a:t>obsahuje presne 700 </a:t>
            </a:r>
            <a:r>
              <a:rPr lang="sk-SK" sz="2800" dirty="0" smtClean="0"/>
              <a:t>piesní</a:t>
            </a:r>
            <a:r>
              <a:rPr lang="sk-SK" sz="2800" dirty="0"/>
              <a:t>. </a:t>
            </a:r>
            <a:endParaRPr lang="sk-SK" sz="2800" dirty="0" smtClean="0"/>
          </a:p>
          <a:p>
            <a:r>
              <a:rPr lang="sk-SK" sz="2800" dirty="0" smtClean="0"/>
              <a:t>Autori týchto </a:t>
            </a:r>
            <a:r>
              <a:rPr lang="sk-SK" sz="2800" dirty="0"/>
              <a:t>piesní </a:t>
            </a:r>
            <a:r>
              <a:rPr lang="sk-SK" sz="2800" dirty="0" smtClean="0"/>
              <a:t>pochádzajú </a:t>
            </a:r>
            <a:r>
              <a:rPr lang="sk-SK" sz="2800" dirty="0"/>
              <a:t>z období počnúc </a:t>
            </a:r>
            <a:r>
              <a:rPr lang="sk-SK" sz="2800" dirty="0" smtClean="0"/>
              <a:t>stredovekom</a:t>
            </a:r>
            <a:r>
              <a:rPr lang="sk-SK" sz="2800" b="1" dirty="0" smtClean="0"/>
              <a:t> </a:t>
            </a:r>
            <a:r>
              <a:rPr lang="sk-SK" sz="2800" dirty="0"/>
              <a:t>až po </a:t>
            </a:r>
            <a:r>
              <a:rPr lang="sk-SK" sz="2800" dirty="0" smtClean="0"/>
              <a:t>súčasnosť</a:t>
            </a:r>
            <a:r>
              <a:rPr lang="sk-SK" sz="2800" dirty="0"/>
              <a:t>. </a:t>
            </a:r>
            <a:endParaRPr lang="sk-SK" sz="2800" dirty="0" smtClean="0"/>
          </a:p>
          <a:p>
            <a:r>
              <a:rPr lang="sk-SK" sz="2800" dirty="0" smtClean="0"/>
              <a:t>Mnohí boli </a:t>
            </a:r>
            <a:r>
              <a:rPr lang="sk-SK" sz="2800" dirty="0"/>
              <a:t>a sú významnými ľuďmi, ktorých poznáme </a:t>
            </a:r>
            <a:r>
              <a:rPr lang="sk-SK" sz="2800" dirty="0" smtClean="0"/>
              <a:t>nielen </a:t>
            </a:r>
            <a:r>
              <a:rPr lang="sk-SK" sz="2800" dirty="0"/>
              <a:t>na </a:t>
            </a:r>
            <a:r>
              <a:rPr lang="sk-SK" sz="2800" dirty="0" smtClean="0"/>
              <a:t>Slovensku</a:t>
            </a:r>
            <a:r>
              <a:rPr lang="sk-SK" sz="2800" dirty="0"/>
              <a:t>, ale </a:t>
            </a:r>
            <a:r>
              <a:rPr lang="sk-SK" sz="2800" dirty="0" smtClean="0"/>
              <a:t>aj v </a:t>
            </a:r>
            <a:r>
              <a:rPr lang="sk-SK" sz="2800" dirty="0"/>
              <a:t>Európe či na celom svete.</a:t>
            </a:r>
          </a:p>
          <a:p>
            <a:endParaRPr lang="sk-SK" sz="28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4"/>
          <a:stretch/>
        </p:blipFill>
        <p:spPr>
          <a:xfrm>
            <a:off x="6515100" y="0"/>
            <a:ext cx="4419600" cy="6883689"/>
          </a:xfrm>
        </p:spPr>
      </p:pic>
    </p:spTree>
    <p:extLst>
      <p:ext uri="{BB962C8B-B14F-4D97-AF65-F5344CB8AC3E}">
        <p14:creationId xmlns:p14="http://schemas.microsoft.com/office/powerpoint/2010/main" val="33199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volajú piesne, ktoré vyznávajú vieru v Svätú Trojicu?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sk-SK" sz="2800" dirty="0" err="1" smtClean="0"/>
              <a:t>Kyrie</a:t>
            </a:r>
            <a:endParaRPr lang="sk-SK" sz="2800" dirty="0" smtClean="0"/>
          </a:p>
          <a:p>
            <a:pPr marL="457200" indent="-457200">
              <a:buFont typeface="+mj-lt"/>
              <a:buAutoNum type="alphaLcParenR"/>
            </a:pPr>
            <a:r>
              <a:rPr lang="sk-SK" sz="2800" dirty="0" smtClean="0"/>
              <a:t>Krédo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800" dirty="0" smtClean="0"/>
              <a:t>Antifóny</a:t>
            </a:r>
          </a:p>
          <a:p>
            <a:pPr marL="457200" indent="-457200">
              <a:buFont typeface="+mj-lt"/>
              <a:buAutoNum type="alphaLcParenR"/>
            </a:pPr>
            <a:endParaRPr lang="sk-SK" sz="2800" dirty="0"/>
          </a:p>
        </p:txBody>
      </p:sp>
      <p:pic>
        <p:nvPicPr>
          <p:cNvPr id="3074" name="Picture 2" descr="http://www.kvalitnisamolepky.cz/gallery/products/middle/184-not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736669"/>
            <a:ext cx="6410325" cy="40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volajú piesne, ktoré vyznávajú vieru v Svätú Trojicu?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sk-SK" sz="2800" strike="sngStrike" dirty="0" err="1" smtClean="0"/>
              <a:t>Kyrie</a:t>
            </a:r>
            <a:endParaRPr lang="sk-SK" sz="2800" strike="sngStrike" dirty="0" smtClean="0"/>
          </a:p>
          <a:p>
            <a:pPr marL="457200" indent="-457200">
              <a:buFont typeface="+mj-lt"/>
              <a:buAutoNum type="alphaLcParenR"/>
            </a:pPr>
            <a:r>
              <a:rPr lang="sk-SK" sz="2800" b="1" dirty="0" smtClean="0"/>
              <a:t>Krédo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800" strike="sngStrike" dirty="0" smtClean="0"/>
              <a:t>Antifóny</a:t>
            </a:r>
          </a:p>
          <a:p>
            <a:pPr marL="457200" indent="-457200">
              <a:buFont typeface="+mj-lt"/>
              <a:buAutoNum type="alphaLcParenR"/>
            </a:pPr>
            <a:endParaRPr lang="sk-SK" sz="2800" dirty="0"/>
          </a:p>
        </p:txBody>
      </p:sp>
      <p:pic>
        <p:nvPicPr>
          <p:cNvPr id="3074" name="Picture 2" descr="http://www.kvalitnisamolepky.cz/gallery/products/middle/184-not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736669"/>
            <a:ext cx="6410325" cy="40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volajú piesne, ktoré prosia o zmilovanie?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sk-SK" sz="2800" dirty="0" err="1" smtClean="0"/>
              <a:t>Kyrie</a:t>
            </a:r>
            <a:endParaRPr lang="sk-SK" sz="2800" dirty="0" smtClean="0"/>
          </a:p>
          <a:p>
            <a:pPr marL="457200" indent="-457200">
              <a:buFont typeface="+mj-lt"/>
              <a:buAutoNum type="alphaLcParenR"/>
            </a:pPr>
            <a:r>
              <a:rPr lang="sk-SK" sz="2800" dirty="0" smtClean="0"/>
              <a:t>Krédo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800" dirty="0" smtClean="0"/>
              <a:t>Glória</a:t>
            </a:r>
          </a:p>
          <a:p>
            <a:pPr marL="457200" indent="-457200">
              <a:buFont typeface="+mj-lt"/>
              <a:buAutoNum type="alphaLcParenR"/>
            </a:pPr>
            <a:endParaRPr lang="sk-SK" sz="2800" dirty="0"/>
          </a:p>
        </p:txBody>
      </p:sp>
      <p:pic>
        <p:nvPicPr>
          <p:cNvPr id="4098" name="Picture 2" descr="http://www.vychytane.sk/filesystem/imagelisting/image/201105/10673-0-no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20" y="732454"/>
            <a:ext cx="8888380" cy="55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volajú piesne, ktoré prosia o zmilovanie?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sk-SK" sz="2800" b="1" dirty="0" err="1" smtClean="0"/>
              <a:t>Kyrie</a:t>
            </a:r>
            <a:endParaRPr lang="sk-SK" sz="2800" b="1" dirty="0" smtClean="0"/>
          </a:p>
          <a:p>
            <a:pPr marL="457200" indent="-457200">
              <a:buFont typeface="+mj-lt"/>
              <a:buAutoNum type="alphaLcParenR"/>
            </a:pPr>
            <a:r>
              <a:rPr lang="sk-SK" sz="2800" strike="sngStrike" dirty="0" smtClean="0"/>
              <a:t>Krédo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800" strike="sngStrike" dirty="0" smtClean="0"/>
              <a:t>Glória</a:t>
            </a:r>
          </a:p>
          <a:p>
            <a:pPr marL="457200" indent="-457200">
              <a:buFont typeface="+mj-lt"/>
              <a:buAutoNum type="alphaLcParenR"/>
            </a:pPr>
            <a:endParaRPr lang="sk-SK" sz="2800" dirty="0"/>
          </a:p>
        </p:txBody>
      </p:sp>
      <p:pic>
        <p:nvPicPr>
          <p:cNvPr id="4098" name="Picture 2" descr="http://www.vychytane.sk/filesystem/imagelisting/image/201105/10673-0-no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20" y="732454"/>
            <a:ext cx="8888380" cy="55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volajú verše z Biblie, ktoré sa spievajú?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sk-SK" sz="2800" dirty="0" err="1" smtClean="0"/>
              <a:t>Kolekta</a:t>
            </a:r>
            <a:endParaRPr lang="sk-SK" sz="2800" dirty="0" smtClean="0"/>
          </a:p>
          <a:p>
            <a:pPr marL="457200" indent="-457200">
              <a:buFont typeface="+mj-lt"/>
              <a:buAutoNum type="alphaLcParenR"/>
            </a:pPr>
            <a:r>
              <a:rPr lang="sk-SK" sz="2800" dirty="0" smtClean="0"/>
              <a:t>Krédo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800" dirty="0" smtClean="0"/>
              <a:t>Antifóny</a:t>
            </a:r>
          </a:p>
          <a:p>
            <a:pPr marL="457200" indent="-457200">
              <a:buFont typeface="+mj-lt"/>
              <a:buAutoNum type="alphaLcParenR"/>
            </a:pPr>
            <a:endParaRPr lang="sk-SK" sz="2800" dirty="0"/>
          </a:p>
        </p:txBody>
      </p:sp>
      <p:pic>
        <p:nvPicPr>
          <p:cNvPr id="6146" name="Picture 2" descr="http://www.gpisd.org/cms/lib01/TX01001872/Centricity/Domain/6023/music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52575"/>
            <a:ext cx="57721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volajú verše z Biblie, ktoré sa spievajú?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sk-SK" sz="2800" strike="sngStrike" dirty="0" err="1" smtClean="0"/>
              <a:t>Kolekta</a:t>
            </a:r>
            <a:endParaRPr lang="sk-SK" sz="2800" strike="sngStrike" dirty="0" smtClean="0"/>
          </a:p>
          <a:p>
            <a:pPr marL="457200" indent="-457200">
              <a:buFont typeface="+mj-lt"/>
              <a:buAutoNum type="alphaLcParenR"/>
            </a:pPr>
            <a:r>
              <a:rPr lang="sk-SK" sz="2800" strike="sngStrike" dirty="0" smtClean="0"/>
              <a:t>Krédo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800" b="1" dirty="0" smtClean="0"/>
              <a:t>Antifóny</a:t>
            </a:r>
          </a:p>
          <a:p>
            <a:pPr marL="457200" indent="-457200">
              <a:buFont typeface="+mj-lt"/>
              <a:buAutoNum type="alphaLcParenR"/>
            </a:pPr>
            <a:endParaRPr lang="sk-SK" sz="2800" dirty="0"/>
          </a:p>
        </p:txBody>
      </p:sp>
      <p:pic>
        <p:nvPicPr>
          <p:cNvPr id="6146" name="Picture 2" descr="http://www.gpisd.org/cms/lib01/TX01001872/Centricity/Domain/6023/music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52575"/>
            <a:ext cx="57721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Spevníky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2800" dirty="0"/>
              <a:t>Ako </a:t>
            </a:r>
            <a:r>
              <a:rPr lang="sk-SK" sz="2800" dirty="0" smtClean="0"/>
              <a:t>kresťania používame  </a:t>
            </a:r>
            <a:r>
              <a:rPr lang="sk-SK" sz="2800" dirty="0"/>
              <a:t>ešte </a:t>
            </a:r>
            <a:r>
              <a:rPr lang="sk-SK" sz="2800" dirty="0" smtClean="0"/>
              <a:t>aj iné spevníky</a:t>
            </a:r>
            <a:r>
              <a:rPr lang="sk-SK" sz="2800" dirty="0"/>
              <a:t>. </a:t>
            </a:r>
            <a:r>
              <a:rPr lang="sk-SK" sz="2800" dirty="0" smtClean="0"/>
              <a:t>Sú  </a:t>
            </a:r>
            <a:r>
              <a:rPr lang="sk-SK" sz="2800" dirty="0"/>
              <a:t>to hlavne </a:t>
            </a:r>
            <a:r>
              <a:rPr lang="sk-SK" sz="2800" dirty="0" smtClean="0"/>
              <a:t>spevníky </a:t>
            </a:r>
            <a:r>
              <a:rPr lang="sk-SK" sz="2800" dirty="0"/>
              <a:t>pre  deti, </a:t>
            </a:r>
            <a:r>
              <a:rPr lang="sk-SK" sz="2800" dirty="0" smtClean="0"/>
              <a:t>ktoré </a:t>
            </a:r>
            <a:r>
              <a:rPr lang="sk-SK" sz="2800" dirty="0"/>
              <a:t>sa používajú na detských službách Božích  – na </a:t>
            </a:r>
            <a:r>
              <a:rPr lang="sk-SK" sz="2800" dirty="0" smtClean="0"/>
              <a:t>detskej </a:t>
            </a:r>
            <a:r>
              <a:rPr lang="sk-SK" sz="2800" dirty="0"/>
              <a:t>besiedke; alebo </a:t>
            </a:r>
            <a:r>
              <a:rPr lang="sk-SK" sz="2800" dirty="0" smtClean="0"/>
              <a:t>mládežnícke spevníky používané </a:t>
            </a:r>
            <a:r>
              <a:rPr lang="sk-SK" sz="2800" dirty="0"/>
              <a:t>na stretnutiach mládeže. </a:t>
            </a:r>
            <a:endParaRPr lang="sk-SK" sz="2800" dirty="0" smtClean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5100" r="6548" b="4983"/>
          <a:stretch/>
        </p:blipFill>
        <p:spPr>
          <a:xfrm>
            <a:off x="6791323" y="-37393"/>
            <a:ext cx="4629151" cy="6895394"/>
          </a:xfrm>
        </p:spPr>
      </p:pic>
    </p:spTree>
    <p:extLst>
      <p:ext uri="{BB962C8B-B14F-4D97-AF65-F5344CB8AC3E}">
        <p14:creationId xmlns:p14="http://schemas.microsoft.com/office/powerpoint/2010/main" val="36598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1075" y="521316"/>
            <a:ext cx="9601200" cy="1142385"/>
          </a:xfrm>
        </p:spPr>
        <p:txBody>
          <a:bodyPr/>
          <a:lstStyle/>
          <a:p>
            <a:r>
              <a:rPr lang="sk-SK" dirty="0" err="1"/>
              <a:t>Cithara</a:t>
            </a:r>
            <a:r>
              <a:rPr lang="sk-SK" dirty="0"/>
              <a:t> </a:t>
            </a:r>
            <a:r>
              <a:rPr lang="sk-SK" dirty="0" err="1" smtClean="0"/>
              <a:t>Sanctorum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81075" y="1952625"/>
            <a:ext cx="4067175" cy="4351338"/>
          </a:xfrm>
        </p:spPr>
        <p:txBody>
          <a:bodyPr>
            <a:normAutofit/>
          </a:bodyPr>
          <a:lstStyle/>
          <a:p>
            <a:r>
              <a:rPr lang="sk-SK" sz="2800" dirty="0"/>
              <a:t>Predchodcom </a:t>
            </a:r>
            <a:r>
              <a:rPr lang="sk-SK" sz="2800" dirty="0" smtClean="0"/>
              <a:t>Evanjelického spevníka bol </a:t>
            </a:r>
            <a:r>
              <a:rPr lang="sk-SK" sz="2800" dirty="0" err="1" smtClean="0"/>
              <a:t>Tranoscius</a:t>
            </a:r>
            <a:r>
              <a:rPr lang="sk-SK" sz="2800" dirty="0" smtClean="0"/>
              <a:t> – </a:t>
            </a:r>
            <a:r>
              <a:rPr lang="sk-SK" sz="2800" dirty="0" err="1" smtClean="0"/>
              <a:t>Cithara</a:t>
            </a:r>
            <a:r>
              <a:rPr lang="sk-SK" sz="2800" dirty="0" smtClean="0"/>
              <a:t> </a:t>
            </a:r>
            <a:r>
              <a:rPr lang="sk-SK" sz="2800" dirty="0" err="1" smtClean="0"/>
              <a:t>Sanctorum</a:t>
            </a:r>
            <a:r>
              <a:rPr lang="sk-SK" sz="2800" dirty="0" smtClean="0"/>
              <a:t>, </a:t>
            </a:r>
            <a:r>
              <a:rPr lang="sk-SK" sz="2800" dirty="0"/>
              <a:t>ktorú zostavil </a:t>
            </a:r>
            <a:r>
              <a:rPr lang="sk-SK" sz="2800" dirty="0" smtClean="0"/>
              <a:t>významný </a:t>
            </a:r>
            <a:r>
              <a:rPr lang="sk-SK" sz="2800" dirty="0" smtClean="0"/>
              <a:t>farár </a:t>
            </a:r>
            <a:r>
              <a:rPr lang="sk-SK" sz="2800" b="1" dirty="0"/>
              <a:t>Juraj </a:t>
            </a:r>
            <a:r>
              <a:rPr lang="sk-SK" sz="2800" b="1" dirty="0" err="1"/>
              <a:t>Tranovský</a:t>
            </a:r>
            <a:r>
              <a:rPr lang="sk-SK" sz="2800" dirty="0"/>
              <a:t>. </a:t>
            </a:r>
            <a:endParaRPr lang="sk-SK" sz="2800" dirty="0" smtClean="0"/>
          </a:p>
        </p:txBody>
      </p:sp>
      <p:pic>
        <p:nvPicPr>
          <p:cNvPr id="2050" name="Picture 2" descr="http://www.ecav.sk/pictures/text_images/data_297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6530" r="3750"/>
          <a:stretch/>
        </p:blipFill>
        <p:spPr bwMode="auto">
          <a:xfrm>
            <a:off x="6229350" y="102798"/>
            <a:ext cx="4181475" cy="59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5" y="435355"/>
            <a:ext cx="9601200" cy="1142385"/>
          </a:xfrm>
        </p:spPr>
        <p:txBody>
          <a:bodyPr/>
          <a:lstStyle/>
          <a:p>
            <a:r>
              <a:rPr lang="sk-SK" dirty="0" err="1"/>
              <a:t>Cithara</a:t>
            </a:r>
            <a:r>
              <a:rPr lang="sk-SK" dirty="0"/>
              <a:t> </a:t>
            </a:r>
            <a:r>
              <a:rPr lang="sk-SK" dirty="0" err="1"/>
              <a:t>Sanctorum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61925" y="1704975"/>
            <a:ext cx="4257675" cy="4086225"/>
          </a:xfrm>
        </p:spPr>
        <p:txBody>
          <a:bodyPr>
            <a:normAutofit/>
          </a:bodyPr>
          <a:lstStyle/>
          <a:p>
            <a:r>
              <a:rPr lang="sk-SK" sz="2800" dirty="0"/>
              <a:t>Prvýkrát bol vytlačený v roku 1636 a stal sa prvým tlačeným evanjelickým spevníkom na Slovensku.</a:t>
            </a:r>
          </a:p>
          <a:p>
            <a:r>
              <a:rPr lang="sk-SK" sz="2800" dirty="0" smtClean="0"/>
              <a:t>Prvá </a:t>
            </a:r>
            <a:r>
              <a:rPr lang="sk-SK" sz="2800" dirty="0" err="1"/>
              <a:t>Cithara</a:t>
            </a:r>
            <a:r>
              <a:rPr lang="sk-SK" sz="2800" dirty="0"/>
              <a:t> </a:t>
            </a:r>
            <a:r>
              <a:rPr lang="sk-SK" sz="2800" dirty="0" err="1"/>
              <a:t>Sanctorum</a:t>
            </a:r>
            <a:r>
              <a:rPr lang="sk-SK" sz="2800" dirty="0"/>
              <a:t> obsahovala 412 piesní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5" name="Picture 20" descr="http://antiques.gift/img/p/3/6/2/6/0/4/8/3626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5355"/>
            <a:ext cx="775899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Hudba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sprevádza nás počas </a:t>
            </a:r>
            <a:r>
              <a:rPr lang="sk-SK" sz="2800" dirty="0"/>
              <a:t>celého života </a:t>
            </a:r>
            <a:endParaRPr lang="sk-SK" sz="2800" dirty="0" smtClean="0"/>
          </a:p>
          <a:p>
            <a:r>
              <a:rPr lang="sk-SK" sz="2800" dirty="0" smtClean="0"/>
              <a:t>iste </a:t>
            </a:r>
            <a:r>
              <a:rPr lang="sk-SK" sz="2800" dirty="0"/>
              <a:t>máte aj vy obľúbenú pieseň, kapelu či hudobný </a:t>
            </a:r>
            <a:r>
              <a:rPr lang="sk-SK" sz="2800" dirty="0" smtClean="0"/>
              <a:t>štýl</a:t>
            </a:r>
          </a:p>
        </p:txBody>
      </p:sp>
      <p:pic>
        <p:nvPicPr>
          <p:cNvPr id="2050" name="Picture 2" descr="http://www.samolepky-levne.4fan.cz/181-1487-thickbox/noty-na-klavi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4"/>
            <a:ext cx="5781675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Žalm 150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3209925" cy="3810001"/>
          </a:xfrm>
        </p:spPr>
        <p:txBody>
          <a:bodyPr>
            <a:normAutofit/>
          </a:bodyPr>
          <a:lstStyle/>
          <a:p>
            <a:r>
              <a:rPr lang="sk-SK" sz="2800" b="1" dirty="0"/>
              <a:t>V 150.  žalme </a:t>
            </a:r>
            <a:r>
              <a:rPr lang="sk-SK" sz="2800" dirty="0"/>
              <a:t>sa môžeme dočítať  o tom, aké je dôležité piesňou a hudbou chváliť Hospodina.</a:t>
            </a:r>
          </a:p>
          <a:p>
            <a:pPr marL="0" indent="0">
              <a:buNone/>
            </a:pPr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1" y="295276"/>
            <a:ext cx="683895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i="1" dirty="0" smtClean="0"/>
              <a:t>1 </a:t>
            </a:r>
            <a:r>
              <a:rPr lang="sk-SK" sz="2800" i="1" dirty="0" err="1" smtClean="0"/>
              <a:t>Haleluja</a:t>
            </a:r>
            <a:r>
              <a:rPr lang="sk-SK" sz="2800" i="1" dirty="0" smtClean="0"/>
              <a:t>! Chváľte </a:t>
            </a:r>
            <a:r>
              <a:rPr lang="sk-SK" sz="2800" i="1" dirty="0"/>
              <a:t>Boha v Jeho svätyni</a:t>
            </a:r>
            <a:r>
              <a:rPr lang="sk-SK" sz="2800" i="1" dirty="0" smtClean="0"/>
              <a:t>, chváľte </a:t>
            </a:r>
            <a:r>
              <a:rPr lang="sk-SK" sz="2800" i="1" dirty="0"/>
              <a:t>Ho na Jeho mocnej oblohe</a:t>
            </a:r>
            <a:r>
              <a:rPr lang="sk-SK" sz="2800" i="1" dirty="0" smtClean="0"/>
              <a:t>! </a:t>
            </a:r>
          </a:p>
          <a:p>
            <a:pPr marL="0" indent="0">
              <a:buNone/>
            </a:pPr>
            <a:r>
              <a:rPr lang="sk-SK" sz="2800" i="1" dirty="0" smtClean="0"/>
              <a:t>2 Chváľte </a:t>
            </a:r>
            <a:r>
              <a:rPr lang="sk-SK" sz="2800" i="1" dirty="0"/>
              <a:t>Ho pre Jeho hrdinské skutky</a:t>
            </a:r>
            <a:r>
              <a:rPr lang="sk-SK" sz="2800" i="1" dirty="0" smtClean="0"/>
              <a:t>, chváľte Ho pre </a:t>
            </a:r>
            <a:r>
              <a:rPr lang="sk-SK" sz="2800" i="1" dirty="0"/>
              <a:t>Jeho nesmiernu veľkosť</a:t>
            </a:r>
            <a:r>
              <a:rPr lang="sk-SK" sz="2800" i="1" dirty="0" smtClean="0"/>
              <a:t>! </a:t>
            </a:r>
          </a:p>
          <a:p>
            <a:pPr marL="0" indent="0">
              <a:buNone/>
            </a:pPr>
            <a:r>
              <a:rPr lang="sk-SK" sz="2800" i="1" dirty="0" smtClean="0"/>
              <a:t>3 Chváľte </a:t>
            </a:r>
            <a:r>
              <a:rPr lang="sk-SK" sz="2800" i="1" dirty="0"/>
              <a:t>Ho zvukom trúby</a:t>
            </a:r>
            <a:r>
              <a:rPr lang="sk-SK" sz="2800" i="1" dirty="0" smtClean="0"/>
              <a:t>, chváľte </a:t>
            </a:r>
            <a:r>
              <a:rPr lang="sk-SK" sz="2800" i="1" dirty="0"/>
              <a:t>Ho harfou, citarou</a:t>
            </a:r>
            <a:r>
              <a:rPr lang="sk-SK" sz="2800" i="1" dirty="0" smtClean="0"/>
              <a:t>! </a:t>
            </a:r>
          </a:p>
          <a:p>
            <a:pPr marL="0" indent="0">
              <a:buNone/>
            </a:pPr>
            <a:r>
              <a:rPr lang="sk-SK" sz="2800" i="1" dirty="0" smtClean="0"/>
              <a:t>4 Chváľte </a:t>
            </a:r>
            <a:r>
              <a:rPr lang="sk-SK" sz="2800" i="1" dirty="0"/>
              <a:t>Ho bubnom v </a:t>
            </a:r>
            <a:r>
              <a:rPr lang="sk-SK" sz="2800" i="1" dirty="0" err="1"/>
              <a:t>chorovode</a:t>
            </a:r>
            <a:r>
              <a:rPr lang="sk-SK" sz="2800" i="1" dirty="0" smtClean="0"/>
              <a:t>, chváľte </a:t>
            </a:r>
            <a:r>
              <a:rPr lang="sk-SK" sz="2800" i="1" dirty="0"/>
              <a:t>Ho strunami a </a:t>
            </a:r>
            <a:r>
              <a:rPr lang="sk-SK" sz="2800" i="1" dirty="0" smtClean="0"/>
              <a:t>píšťalou!</a:t>
            </a:r>
          </a:p>
          <a:p>
            <a:pPr marL="0" indent="0">
              <a:buNone/>
            </a:pPr>
            <a:r>
              <a:rPr lang="sk-SK" sz="2800" i="1" dirty="0" smtClean="0"/>
              <a:t>5 Chváľte </a:t>
            </a:r>
            <a:r>
              <a:rPr lang="sk-SK" sz="2800" i="1" dirty="0"/>
              <a:t>Ho hlasným cimbalom</a:t>
            </a:r>
            <a:r>
              <a:rPr lang="sk-SK" sz="2800" i="1" dirty="0" smtClean="0"/>
              <a:t>! Chváľte </a:t>
            </a:r>
            <a:r>
              <a:rPr lang="sk-SK" sz="2800" i="1" dirty="0"/>
              <a:t>Ho zvučným </a:t>
            </a:r>
            <a:r>
              <a:rPr lang="sk-SK" sz="2800" i="1" dirty="0" smtClean="0"/>
              <a:t>cimbalom!</a:t>
            </a:r>
          </a:p>
          <a:p>
            <a:pPr marL="0" indent="0">
              <a:buNone/>
            </a:pPr>
            <a:r>
              <a:rPr lang="sk-SK" sz="2800" i="1" dirty="0" smtClean="0"/>
              <a:t>6 Všetko</a:t>
            </a:r>
            <a:r>
              <a:rPr lang="sk-SK" sz="2800" i="1" dirty="0"/>
              <a:t>, čo dýcha</a:t>
            </a:r>
            <a:r>
              <a:rPr lang="sk-SK" sz="2800" i="1" dirty="0" smtClean="0"/>
              <a:t>, nech </a:t>
            </a:r>
            <a:r>
              <a:rPr lang="sk-SK" sz="2800" i="1" dirty="0"/>
              <a:t>chváli Hospodina</a:t>
            </a:r>
            <a:r>
              <a:rPr lang="sk-SK" sz="2800" i="1" dirty="0" smtClean="0"/>
              <a:t>! </a:t>
            </a:r>
            <a:r>
              <a:rPr lang="sk-SK" sz="2800" i="1" dirty="0" err="1" smtClean="0"/>
              <a:t>Haleluja</a:t>
            </a:r>
            <a:r>
              <a:rPr lang="sk-SK" sz="2800" i="1" dirty="0" smtClean="0"/>
              <a:t>!</a:t>
            </a:r>
            <a:endParaRPr lang="sk-SK" sz="2800" i="1" dirty="0"/>
          </a:p>
        </p:txBody>
      </p:sp>
    </p:spTree>
    <p:extLst>
      <p:ext uri="{BB962C8B-B14F-4D97-AF65-F5344CB8AC3E}">
        <p14:creationId xmlns:p14="http://schemas.microsoft.com/office/powerpoint/2010/main" val="27755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nimans.sk/wp-content/uploads/2016/01/nevypocuta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r="-466"/>
          <a:stretch/>
        </p:blipFill>
        <p:spPr bwMode="auto">
          <a:xfrm>
            <a:off x="-76200" y="0"/>
            <a:ext cx="12325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250" y="208578"/>
            <a:ext cx="9601200" cy="1142385"/>
          </a:xfrm>
        </p:spPr>
        <p:txBody>
          <a:bodyPr/>
          <a:lstStyle/>
          <a:p>
            <a:r>
              <a:rPr lang="sk-SK" dirty="0" smtClean="0"/>
              <a:t>Kresťanské piesne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258174" y="1066800"/>
            <a:ext cx="3648075" cy="5210175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chemeClr val="bg2"/>
                </a:solidFill>
              </a:rPr>
              <a:t>Pri </a:t>
            </a:r>
            <a:r>
              <a:rPr lang="sk-SK" sz="2800" dirty="0" smtClean="0">
                <a:solidFill>
                  <a:schemeClr val="bg2"/>
                </a:solidFill>
              </a:rPr>
              <a:t>kresťanských piesňach </a:t>
            </a:r>
            <a:r>
              <a:rPr lang="sk-SK" sz="2800" dirty="0">
                <a:solidFill>
                  <a:schemeClr val="bg2"/>
                </a:solidFill>
              </a:rPr>
              <a:t>je </a:t>
            </a:r>
            <a:r>
              <a:rPr lang="sk-SK" sz="2800" dirty="0" smtClean="0">
                <a:solidFill>
                  <a:schemeClr val="bg2"/>
                </a:solidFill>
              </a:rPr>
              <a:t>dôležitý obsah</a:t>
            </a:r>
            <a:r>
              <a:rPr lang="sk-SK" sz="2800" dirty="0">
                <a:solidFill>
                  <a:schemeClr val="bg2"/>
                </a:solidFill>
              </a:rPr>
              <a:t>, </a:t>
            </a:r>
            <a:r>
              <a:rPr lang="sk-SK" sz="2800" dirty="0" smtClean="0">
                <a:solidFill>
                  <a:schemeClr val="bg2"/>
                </a:solidFill>
              </a:rPr>
              <a:t>pretože každá pieseň </a:t>
            </a:r>
            <a:r>
              <a:rPr lang="sk-SK" sz="2800" dirty="0">
                <a:solidFill>
                  <a:schemeClr val="bg2"/>
                </a:solidFill>
              </a:rPr>
              <a:t>je </a:t>
            </a:r>
            <a:r>
              <a:rPr lang="sk-SK" sz="2800" dirty="0" smtClean="0">
                <a:solidFill>
                  <a:schemeClr val="bg2"/>
                </a:solidFill>
              </a:rPr>
              <a:t>vlastne modlitbou </a:t>
            </a:r>
            <a:r>
              <a:rPr lang="sk-SK" sz="2800" dirty="0">
                <a:solidFill>
                  <a:schemeClr val="bg2"/>
                </a:solidFill>
              </a:rPr>
              <a:t>či </a:t>
            </a:r>
            <a:r>
              <a:rPr lang="sk-SK" sz="2800" dirty="0" smtClean="0">
                <a:solidFill>
                  <a:schemeClr val="bg2"/>
                </a:solidFill>
              </a:rPr>
              <a:t>volaním </a:t>
            </a:r>
            <a:r>
              <a:rPr lang="sk-SK" sz="2800" dirty="0">
                <a:solidFill>
                  <a:schemeClr val="bg2"/>
                </a:solidFill>
              </a:rPr>
              <a:t>k Pánu Bohu. </a:t>
            </a:r>
            <a:endParaRPr lang="sk-SK" sz="2800" dirty="0" smtClean="0">
              <a:solidFill>
                <a:schemeClr val="bg2"/>
              </a:solidFill>
            </a:endParaRPr>
          </a:p>
          <a:p>
            <a:r>
              <a:rPr lang="sk-SK" sz="2800" dirty="0" smtClean="0">
                <a:solidFill>
                  <a:schemeClr val="bg2"/>
                </a:solidFill>
              </a:rPr>
              <a:t>Ak </a:t>
            </a:r>
            <a:r>
              <a:rPr lang="sk-SK" sz="2800" dirty="0">
                <a:solidFill>
                  <a:schemeClr val="bg2"/>
                </a:solidFill>
              </a:rPr>
              <a:t>aj nespievaš, je dôležité aspoň počúvať, čo chce pieseň povedať do tvojho </a:t>
            </a:r>
            <a:r>
              <a:rPr lang="sk-SK" sz="2800" dirty="0" smtClean="0">
                <a:solidFill>
                  <a:schemeClr val="bg2"/>
                </a:solidFill>
              </a:rPr>
              <a:t>života</a:t>
            </a:r>
            <a:r>
              <a:rPr lang="sk-SK" sz="2800" dirty="0">
                <a:solidFill>
                  <a:schemeClr val="bg2"/>
                </a:solidFill>
              </a:rPr>
              <a:t>.</a:t>
            </a:r>
          </a:p>
          <a:p>
            <a:endParaRPr lang="sk-SK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Naša hymna 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/>
          <a:stretch/>
        </p:blipFill>
        <p:spPr>
          <a:xfrm>
            <a:off x="6905625" y="-10209"/>
            <a:ext cx="4191000" cy="6868209"/>
          </a:xfrm>
        </p:spPr>
      </p:pic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Hymna evanjelikov a. </a:t>
            </a:r>
            <a:r>
              <a:rPr lang="sk-SK" sz="2800" dirty="0" smtClean="0"/>
              <a:t>v.</a:t>
            </a:r>
            <a:r>
              <a:rPr lang="sk-SK" sz="2800" dirty="0"/>
              <a:t> </a:t>
            </a:r>
            <a:r>
              <a:rPr lang="sk-SK" sz="2800" dirty="0" smtClean="0"/>
              <a:t>na Slovensku</a:t>
            </a:r>
          </a:p>
          <a:p>
            <a:r>
              <a:rPr lang="sk-SK" sz="2800" dirty="0" smtClean="0"/>
              <a:t>Napísal ju Martin Luther </a:t>
            </a:r>
            <a:endParaRPr lang="sk-SK" sz="2800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1982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dirty="0" smtClean="0"/>
              <a:t>Evanjelický spevník - piesne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smtClean="0">
                <a:solidFill>
                  <a:schemeClr val="tx2">
                    <a:lumMod val="75000"/>
                  </a:schemeClr>
                </a:solidFill>
              </a:rPr>
              <a:t>Cirkev</a:t>
            </a:r>
            <a:endParaRPr lang="sk-SK" sz="2000" b="0" i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skolahudbyonline.eu/wp-content/uploads/2012/12/Noty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29" y="0"/>
            <a:ext cx="41656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525" y="503853"/>
            <a:ext cx="9601200" cy="1142385"/>
          </a:xfrm>
        </p:spPr>
        <p:txBody>
          <a:bodyPr/>
          <a:lstStyle/>
          <a:p>
            <a:r>
              <a:rPr lang="sk-SK" dirty="0" smtClean="0"/>
              <a:t>Kresťanská hudba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66701" y="1931398"/>
            <a:ext cx="3314700" cy="3810001"/>
          </a:xfrm>
        </p:spPr>
        <p:txBody>
          <a:bodyPr>
            <a:normAutofit/>
          </a:bodyPr>
          <a:lstStyle/>
          <a:p>
            <a:r>
              <a:rPr lang="sk-SK" sz="2800" dirty="0"/>
              <a:t>Podobne ako  vo svetskej, aj v kresťanskej hudbe existuje mnoho štýlov.  </a:t>
            </a:r>
            <a:endParaRPr lang="sk-SK" sz="2800" dirty="0" smtClean="0"/>
          </a:p>
          <a:p>
            <a:r>
              <a:rPr lang="sk-SK" sz="2800" dirty="0" smtClean="0"/>
              <a:t>Hudobníci </a:t>
            </a:r>
            <a:r>
              <a:rPr lang="sk-SK" sz="2800" dirty="0"/>
              <a:t>svojou  hudbou zároveň oslavujú Pána   Boha.</a:t>
            </a:r>
          </a:p>
        </p:txBody>
      </p:sp>
      <p:pic>
        <p:nvPicPr>
          <p:cNvPr id="3074" name="Picture 2" descr="http://www.tvba.fr/wp-content/uploads/2015/08/new-gospel-family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04" y="1646238"/>
            <a:ext cx="7804021" cy="43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X_-odzi8TG4azfkczQ3wYerotWx-C6E1yxukt5d2oyTKIN6V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67"/>
            <a:ext cx="12192001" cy="68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061" y="596132"/>
            <a:ext cx="9601200" cy="1142385"/>
          </a:xfrm>
        </p:spPr>
        <p:txBody>
          <a:bodyPr/>
          <a:lstStyle/>
          <a:p>
            <a:r>
              <a:rPr lang="sk-SK" dirty="0" err="1" smtClean="0"/>
              <a:t>Gospel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620000" y="457199"/>
            <a:ext cx="4572000" cy="3810001"/>
          </a:xfrm>
        </p:spPr>
        <p:txBody>
          <a:bodyPr>
            <a:normAutofit/>
          </a:bodyPr>
          <a:lstStyle/>
          <a:p>
            <a:r>
              <a:rPr lang="sk-SK" sz="2800" dirty="0" smtClean="0"/>
              <a:t>Hudobný </a:t>
            </a:r>
            <a:r>
              <a:rPr lang="sk-SK" sz="2800" dirty="0"/>
              <a:t>štýl, ktorým kresťania oznamujú svetu radostnú správu o spasení. Tento štýl je typickým prejavom kresťanských spoločenstiev</a:t>
            </a:r>
            <a:r>
              <a:rPr lang="sk-SK" sz="2800" dirty="0" smtClean="0"/>
              <a:t>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267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-wpm1.redink.digital/wp-content/uploads/sites/124/angels-in-harlem/angels-in-harlem-blue-note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/>
          <a:stretch/>
        </p:blipFill>
        <p:spPr bwMode="auto">
          <a:xfrm>
            <a:off x="0" y="-66675"/>
            <a:ext cx="12192000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1050" y="503853"/>
            <a:ext cx="9601200" cy="1142385"/>
          </a:xfrm>
        </p:spPr>
        <p:txBody>
          <a:bodyPr/>
          <a:lstStyle/>
          <a:p>
            <a:r>
              <a:rPr lang="sk-SK" dirty="0" smtClean="0"/>
              <a:t>Spirituál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10000" y="503853"/>
            <a:ext cx="4572000" cy="3810001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chemeClr val="bg2"/>
                </a:solidFill>
              </a:rPr>
              <a:t>Černošská duchovná pieseň vzťahujúca sa hlavne k Starej zmluve.</a:t>
            </a:r>
          </a:p>
          <a:p>
            <a:endParaRPr lang="sk-SK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Spevník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Spevník, </a:t>
            </a:r>
            <a:r>
              <a:rPr lang="sk-SK" sz="2800" dirty="0" smtClean="0"/>
              <a:t>ktorý my evanjelici používame </a:t>
            </a:r>
            <a:r>
              <a:rPr lang="sk-SK" sz="2800" dirty="0"/>
              <a:t>v kostole, ale </a:t>
            </a:r>
            <a:r>
              <a:rPr lang="sk-SK" sz="2800" dirty="0" smtClean="0"/>
              <a:t>aj domácnosti</a:t>
            </a:r>
            <a:r>
              <a:rPr lang="sk-SK" sz="2800" dirty="0"/>
              <a:t>, </a:t>
            </a:r>
            <a:r>
              <a:rPr lang="sk-SK" sz="2800" dirty="0" smtClean="0"/>
              <a:t>je Evanjelický </a:t>
            </a:r>
            <a:r>
              <a:rPr lang="sk-SK" sz="2800" dirty="0"/>
              <a:t>spevník vydaný </a:t>
            </a:r>
            <a:r>
              <a:rPr lang="sk-SK" sz="2800" dirty="0" smtClean="0"/>
              <a:t>v roku 1992 </a:t>
            </a:r>
            <a:r>
              <a:rPr lang="sk-SK" sz="2800" dirty="0"/>
              <a:t>v </a:t>
            </a:r>
            <a:r>
              <a:rPr lang="sk-SK" sz="2800" dirty="0" err="1"/>
              <a:t>Tranosciu</a:t>
            </a:r>
            <a:r>
              <a:rPr lang="sk-SK" sz="2800" dirty="0"/>
              <a:t>.</a:t>
            </a:r>
          </a:p>
        </p:txBody>
      </p:sp>
      <p:pic>
        <p:nvPicPr>
          <p:cNvPr id="4098" name="Picture 2" descr="http://www.zaex.sk/image/cache/data/obalky_knih/evanjelicky_spevnik_(5_vydanie)-500x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-361951"/>
            <a:ext cx="6772275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" y="465753"/>
            <a:ext cx="9601200" cy="1142385"/>
          </a:xfrm>
        </p:spPr>
        <p:txBody>
          <a:bodyPr/>
          <a:lstStyle/>
          <a:p>
            <a:r>
              <a:rPr lang="sk-SK" dirty="0" smtClean="0"/>
              <a:t>Evanjelický spevník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61950" y="1932781"/>
            <a:ext cx="3114675" cy="3810001"/>
          </a:xfrm>
        </p:spPr>
        <p:txBody>
          <a:bodyPr>
            <a:noAutofit/>
          </a:bodyPr>
          <a:lstStyle/>
          <a:p>
            <a:r>
              <a:rPr lang="sk-SK" sz="2800" dirty="0"/>
              <a:t>Obsahuje </a:t>
            </a:r>
            <a:r>
              <a:rPr lang="sk-SK" sz="2800" dirty="0" smtClean="0"/>
              <a:t>piesne na všetky príležitosti cirkevného roka. </a:t>
            </a:r>
          </a:p>
          <a:p>
            <a:r>
              <a:rPr lang="sk-SK" sz="2800" dirty="0" smtClean="0"/>
              <a:t>Sú tam piesne </a:t>
            </a:r>
            <a:r>
              <a:rPr lang="sk-SK" sz="2800" dirty="0"/>
              <a:t>radosti i smútku, piesne chvál, ale i pokánia. </a:t>
            </a:r>
            <a:endParaRPr lang="sk-SK" sz="2800" dirty="0" smtClean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93874"/>
            <a:ext cx="7607118" cy="5973551"/>
          </a:xfrm>
        </p:spPr>
      </p:pic>
    </p:spTree>
    <p:extLst>
      <p:ext uri="{BB962C8B-B14F-4D97-AF65-F5344CB8AC3E}">
        <p14:creationId xmlns:p14="http://schemas.microsoft.com/office/powerpoint/2010/main" val="19488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Evanjelický spevník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Evanjelický spevník obsahuje okrem piesní aj program služieb Božích, modlitby, </a:t>
            </a:r>
            <a:r>
              <a:rPr lang="sk-SK" sz="2800" dirty="0" smtClean="0"/>
              <a:t>Malý katechizmus Dr</a:t>
            </a:r>
            <a:r>
              <a:rPr lang="sk-SK" sz="2800" dirty="0"/>
              <a:t>. Martina Luthera, ale aj časti Augsburského vyznania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8" t="4193" b="16747"/>
          <a:stretch/>
        </p:blipFill>
        <p:spPr>
          <a:xfrm>
            <a:off x="6553200" y="0"/>
            <a:ext cx="5638800" cy="6858540"/>
          </a:xfrm>
        </p:spPr>
      </p:pic>
    </p:spTree>
    <p:extLst>
      <p:ext uri="{BB962C8B-B14F-4D97-AF65-F5344CB8AC3E}">
        <p14:creationId xmlns:p14="http://schemas.microsoft.com/office/powerpoint/2010/main" val="1423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522903"/>
            <a:ext cx="9601200" cy="1142385"/>
          </a:xfrm>
        </p:spPr>
        <p:txBody>
          <a:bodyPr/>
          <a:lstStyle/>
          <a:p>
            <a:r>
              <a:rPr lang="sk-SK" dirty="0"/>
              <a:t>Evanjelický spevník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2875" y="1665288"/>
            <a:ext cx="3990975" cy="446881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Piesne z </a:t>
            </a:r>
            <a:r>
              <a:rPr lang="sk-SK" sz="2800" dirty="0"/>
              <a:t>Evanjelického spevníka sa spievajú  počas </a:t>
            </a:r>
            <a:r>
              <a:rPr lang="sk-SK" sz="2800" dirty="0" smtClean="0"/>
              <a:t>služieb </a:t>
            </a:r>
            <a:r>
              <a:rPr lang="sk-SK" sz="2800" dirty="0"/>
              <a:t>Božích. Sprevádza ich </a:t>
            </a:r>
            <a:r>
              <a:rPr lang="sk-SK" sz="2800" b="1" dirty="0"/>
              <a:t>organ</a:t>
            </a:r>
            <a:r>
              <a:rPr lang="sk-SK" sz="2800" dirty="0" smtClean="0"/>
              <a:t>.</a:t>
            </a:r>
          </a:p>
          <a:p>
            <a:r>
              <a:rPr lang="sk-SK" sz="2800" b="1" dirty="0" smtClean="0"/>
              <a:t>Kantor</a:t>
            </a:r>
            <a:r>
              <a:rPr lang="sk-SK" sz="2800" dirty="0" smtClean="0"/>
              <a:t> </a:t>
            </a:r>
            <a:r>
              <a:rPr lang="sk-SK" sz="2800" dirty="0"/>
              <a:t>hrá </a:t>
            </a:r>
            <a:r>
              <a:rPr lang="sk-SK" sz="2800" dirty="0" smtClean="0"/>
              <a:t>hudbu </a:t>
            </a:r>
            <a:r>
              <a:rPr lang="sk-SK" sz="2800" dirty="0"/>
              <a:t>k piesňam z </a:t>
            </a:r>
            <a:r>
              <a:rPr lang="sk-SK" sz="2800" dirty="0" smtClean="0"/>
              <a:t>partitúry</a:t>
            </a:r>
            <a:r>
              <a:rPr lang="sk-SK" sz="2800" dirty="0"/>
              <a:t>, </a:t>
            </a:r>
            <a:r>
              <a:rPr lang="sk-SK" sz="2800" dirty="0" smtClean="0"/>
              <a:t>ktorá </a:t>
            </a:r>
            <a:r>
              <a:rPr lang="sk-SK" sz="2800" dirty="0" smtClean="0"/>
              <a:t>obsahuje </a:t>
            </a:r>
            <a:r>
              <a:rPr lang="sk-SK" sz="2800" dirty="0"/>
              <a:t>noty </a:t>
            </a:r>
            <a:r>
              <a:rPr lang="sk-SK" sz="2800" dirty="0" smtClean="0"/>
              <a:t>k piesňam  </a:t>
            </a:r>
            <a:r>
              <a:rPr lang="sk-SK" sz="2800" dirty="0"/>
              <a:t>zo spevníka i liturgii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6155" name="Picture 11" descr="http://www.stmattslutheran.org/wp-content/uploads/P1010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12016"/>
            <a:ext cx="7781925" cy="58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Vlastné 12">
      <a:dk1>
        <a:sysClr val="windowText" lastClr="000000"/>
      </a:dk1>
      <a:lt1>
        <a:srgbClr val="C0D8F1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diamantovou mriežkou (širokouhlá)</Template>
  <TotalTime>0</TotalTime>
  <Words>550</Words>
  <Application>Microsoft Office PowerPoint</Application>
  <PresentationFormat>Širokouhlá</PresentationFormat>
  <Paragraphs>73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5" baseType="lpstr">
      <vt:lpstr>Arial</vt:lpstr>
      <vt:lpstr>Diamond Grid 16x9</vt:lpstr>
      <vt:lpstr>Evanjelický spevník - piesne</vt:lpstr>
      <vt:lpstr>Hudba</vt:lpstr>
      <vt:lpstr>Kresťanská hudba </vt:lpstr>
      <vt:lpstr>Gospel </vt:lpstr>
      <vt:lpstr>Spirituál </vt:lpstr>
      <vt:lpstr>Spevník </vt:lpstr>
      <vt:lpstr>Evanjelický spevník</vt:lpstr>
      <vt:lpstr>Evanjelický spevník</vt:lpstr>
      <vt:lpstr>Evanjelický spevník</vt:lpstr>
      <vt:lpstr>Evanjelický spevník</vt:lpstr>
      <vt:lpstr>Ako sa volajú piesne, ktoré vyznávajú vieru v Svätú Trojicu? </vt:lpstr>
      <vt:lpstr>Ako sa volajú piesne, ktoré vyznávajú vieru v Svätú Trojicu? </vt:lpstr>
      <vt:lpstr>Ako sa volajú piesne, ktoré prosia o zmilovanie? </vt:lpstr>
      <vt:lpstr>Ako sa volajú piesne, ktoré prosia o zmilovanie? </vt:lpstr>
      <vt:lpstr>Ako sa volajú verše z Biblie, ktoré sa spievajú? </vt:lpstr>
      <vt:lpstr>Ako sa volajú verše z Biblie, ktoré sa spievajú? </vt:lpstr>
      <vt:lpstr>Spevníky </vt:lpstr>
      <vt:lpstr>Cithara Sanctorum</vt:lpstr>
      <vt:lpstr>Cithara Sanctorum</vt:lpstr>
      <vt:lpstr>Žalm 150</vt:lpstr>
      <vt:lpstr>Kresťanské piesne</vt:lpstr>
      <vt:lpstr>Naša hymna </vt:lpstr>
      <vt:lpstr>Evanjelický spevník - piesne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2016-04-21T06:21:10Z</dcterms:created>
  <dcterms:modified xsi:type="dcterms:W3CDTF">2016-05-12T08:09:12Z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